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3"/>
  </p:notesMasterIdLst>
  <p:sldIdLst>
    <p:sldId id="256" r:id="rId3"/>
    <p:sldId id="257" r:id="rId4"/>
    <p:sldId id="258" r:id="rId5"/>
    <p:sldId id="280" r:id="rId6"/>
    <p:sldId id="324" r:id="rId7"/>
    <p:sldId id="300" r:id="rId8"/>
    <p:sldId id="301" r:id="rId9"/>
    <p:sldId id="263" r:id="rId10"/>
    <p:sldId id="262" r:id="rId11"/>
    <p:sldId id="302" r:id="rId12"/>
    <p:sldId id="303" r:id="rId13"/>
    <p:sldId id="304" r:id="rId14"/>
    <p:sldId id="325" r:id="rId15"/>
    <p:sldId id="326" r:id="rId16"/>
    <p:sldId id="282" r:id="rId17"/>
    <p:sldId id="265" r:id="rId18"/>
    <p:sldId id="283" r:id="rId19"/>
    <p:sldId id="327" r:id="rId20"/>
    <p:sldId id="328" r:id="rId21"/>
    <p:sldId id="284" r:id="rId22"/>
  </p:sldIdLst>
  <p:sldSz cx="12192000" cy="6858000"/>
  <p:notesSz cx="6858000" cy="9144000"/>
  <p:embeddedFontLst>
    <p:embeddedFont>
      <p:font typeface="Arial Black" panose="020B0A04020102020204" pitchFamily="34" charset="0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等线" panose="02010600030101010101" pitchFamily="2" charset="-122"/>
      <p:regular r:id="rId29"/>
      <p:bold r:id="rId30"/>
    </p:embeddedFont>
    <p:embeddedFont>
      <p:font typeface="等线 Light" panose="02010600030101010101" pitchFamily="2" charset="-122"/>
      <p:regular r:id="rId31"/>
    </p:embeddedFont>
    <p:embeddedFont>
      <p:font typeface="微软雅黑" panose="020B0503020204020204" pitchFamily="34" charset="-122"/>
      <p:regular r:id="rId32"/>
      <p:bold r:id="rId33"/>
    </p:embeddedFont>
  </p:embeddedFontLst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050"/>
    <a:srgbClr val="00B0F0"/>
    <a:srgbClr val="F0EEEF"/>
    <a:srgbClr val="FFC000"/>
    <a:srgbClr val="838991"/>
    <a:srgbClr val="CAC8C9"/>
    <a:srgbClr val="DBD7D9"/>
    <a:srgbClr val="E9E7E8"/>
    <a:srgbClr val="00FF00"/>
    <a:srgbClr val="33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21" Type="http://schemas.openxmlformats.org/officeDocument/2006/relationships/slide" Target="slides/slide19.xml"/><Relationship Id="rId34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2.GIF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6DCFA3-A495-46A7-B4BC-C1DE5516DD1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DA5C3-6ED2-4A81-A4BD-908F6A7C3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17"/>
          <p:cNvSpPr txBox="1"/>
          <p:nvPr/>
        </p:nvSpPr>
        <p:spPr>
          <a:xfrm>
            <a:off x="2426970" y="4239260"/>
            <a:ext cx="795528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小组成员：王彦景，张佳莹，蒙星宇，汪松，何润熹，王培屹，罗义凌，李汉源，王耀辉，杜逸民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4166870" y="5113655"/>
            <a:ext cx="3885565" cy="784225"/>
            <a:chOff x="3173549" y="5216105"/>
            <a:chExt cx="5498425" cy="784016"/>
          </a:xfrm>
        </p:grpSpPr>
        <p:sp>
          <p:nvSpPr>
            <p:cNvPr id="50" name="矩形: 圆角 49"/>
            <p:cNvSpPr/>
            <p:nvPr/>
          </p:nvSpPr>
          <p:spPr>
            <a:xfrm>
              <a:off x="3213448" y="5216106"/>
              <a:ext cx="5458526" cy="78401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矩形: 圆角 50"/>
            <p:cNvSpPr/>
            <p:nvPr/>
          </p:nvSpPr>
          <p:spPr>
            <a:xfrm>
              <a:off x="3173549" y="5216105"/>
              <a:ext cx="5458526" cy="784015"/>
            </a:xfrm>
            <a:prstGeom prst="roundRect">
              <a:avLst/>
            </a:prstGeom>
            <a:gradFill flip="none" rotWithShape="1">
              <a:gsLst>
                <a:gs pos="100000">
                  <a:srgbClr val="E9E7E8"/>
                </a:gs>
                <a:gs pos="59000">
                  <a:srgbClr val="F0EEEF"/>
                </a:gs>
              </a:gsLst>
              <a:lin ang="13500000" scaled="1"/>
              <a:tileRect/>
            </a:gradFill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3" name="文本框 42"/>
            <p:cNvSpPr txBox="1"/>
            <p:nvPr/>
          </p:nvSpPr>
          <p:spPr bwMode="auto">
            <a:xfrm>
              <a:off x="3954417" y="5409093"/>
              <a:ext cx="3976227" cy="39867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8389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汇报人：王彦景</a:t>
              </a:r>
            </a:p>
          </p:txBody>
        </p:sp>
      </p:grpSp>
      <p:sp>
        <p:nvSpPr>
          <p:cNvPr id="45" name="矩形: 圆角 44"/>
          <p:cNvSpPr/>
          <p:nvPr/>
        </p:nvSpPr>
        <p:spPr>
          <a:xfrm>
            <a:off x="1525479" y="1649604"/>
            <a:ext cx="9141725" cy="120032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04800" dist="127000" dir="13500000" algn="b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: 圆角 45"/>
          <p:cNvSpPr/>
          <p:nvPr/>
        </p:nvSpPr>
        <p:spPr>
          <a:xfrm>
            <a:off x="1525479" y="1649604"/>
            <a:ext cx="9141725" cy="1200329"/>
          </a:xfrm>
          <a:prstGeom prst="roundRect">
            <a:avLst/>
          </a:prstGeom>
          <a:gradFill flip="none" rotWithShape="1">
            <a:gsLst>
              <a:gs pos="100000">
                <a:srgbClr val="E9E7E8"/>
              </a:gs>
              <a:gs pos="59000">
                <a:srgbClr val="F0EEEF"/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184286" y="1586545"/>
            <a:ext cx="7824107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智能音乐交互系统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5088801" y="3126023"/>
            <a:ext cx="344777" cy="344777"/>
            <a:chOff x="1250550" y="4502456"/>
            <a:chExt cx="1349602" cy="1349602"/>
          </a:xfrm>
          <a:solidFill>
            <a:srgbClr val="00B0F0"/>
          </a:solidFill>
        </p:grpSpPr>
        <p:sp>
          <p:nvSpPr>
            <p:cNvPr id="17" name="椭圆 16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60758" y="3126023"/>
            <a:ext cx="344777" cy="344777"/>
            <a:chOff x="1250550" y="4502456"/>
            <a:chExt cx="1349602" cy="1349602"/>
          </a:xfrm>
          <a:solidFill>
            <a:srgbClr val="92D050"/>
          </a:solidFill>
        </p:grpSpPr>
        <p:sp>
          <p:nvSpPr>
            <p:cNvPr id="24" name="椭圆 2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232714" y="3126023"/>
            <a:ext cx="344777" cy="344777"/>
            <a:chOff x="1250550" y="4502456"/>
            <a:chExt cx="1349602" cy="1349602"/>
          </a:xfrm>
          <a:solidFill>
            <a:srgbClr val="FFC000"/>
          </a:solidFill>
        </p:grpSpPr>
        <p:sp>
          <p:nvSpPr>
            <p:cNvPr id="31" name="椭圆 30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804672" y="3126023"/>
            <a:ext cx="344777" cy="344777"/>
            <a:chOff x="1250550" y="4502456"/>
            <a:chExt cx="1349602" cy="1349602"/>
          </a:xfrm>
          <a:solidFill>
            <a:srgbClr val="FF0000"/>
          </a:solidFill>
        </p:grpSpPr>
        <p:sp>
          <p:nvSpPr>
            <p:cNvPr id="40" name="椭圆 39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/>
          <p:cNvSpPr/>
          <p:nvPr/>
        </p:nvSpPr>
        <p:spPr>
          <a:xfrm>
            <a:off x="1404620" y="381635"/>
            <a:ext cx="9383395" cy="54927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69950" y="2407920"/>
            <a:ext cx="3134995" cy="3065780"/>
            <a:chOff x="884879" y="1953491"/>
            <a:chExt cx="3105231" cy="3678382"/>
          </a:xfrm>
        </p:grpSpPr>
        <p:sp>
          <p:nvSpPr>
            <p:cNvPr id="5" name="矩形: 圆角 4"/>
            <p:cNvSpPr/>
            <p:nvPr/>
          </p:nvSpPr>
          <p:spPr>
            <a:xfrm>
              <a:off x="884879" y="1953491"/>
              <a:ext cx="3105231" cy="3678382"/>
            </a:xfrm>
            <a:prstGeom prst="ellipse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884879" y="1953491"/>
              <a:ext cx="3105231" cy="3678382"/>
            </a:xfrm>
            <a:prstGeom prst="ellipse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449705" y="3648710"/>
            <a:ext cx="19761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功能需求</a:t>
            </a:r>
          </a:p>
        </p:txBody>
      </p:sp>
      <p:sp>
        <p:nvSpPr>
          <p:cNvPr id="55" name="TextBox 17"/>
          <p:cNvSpPr txBox="1"/>
          <p:nvPr/>
        </p:nvSpPr>
        <p:spPr>
          <a:xfrm>
            <a:off x="6038850" y="2877185"/>
            <a:ext cx="4748530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当用户在触摸板上进行各种各样的滑动操作时，系统会实时反馈音乐，用户根据当前反馈，继续下一步的创作行为。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6038568" y="2326616"/>
            <a:ext cx="122489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实时交互</a:t>
            </a:r>
          </a:p>
        </p:txBody>
      </p:sp>
      <p:sp>
        <p:nvSpPr>
          <p:cNvPr id="59" name="TextBox 17"/>
          <p:cNvSpPr txBox="1"/>
          <p:nvPr/>
        </p:nvSpPr>
        <p:spPr>
          <a:xfrm>
            <a:off x="6038850" y="3648710"/>
            <a:ext cx="4748530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30000"/>
              </a:lnSpc>
              <a:buFont typeface="Wingdings" panose="05000000000000000000" charset="0"/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两个极端的例子</a:t>
            </a:r>
          </a:p>
          <a:p>
            <a:pPr marL="285750" indent="-2857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播放录制好的音乐或者计算机算法作曲</a:t>
            </a:r>
          </a:p>
          <a:p>
            <a:pPr marL="285750" indent="-2857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计算机完全响应人类的动作行为</a:t>
            </a:r>
          </a:p>
        </p:txBody>
      </p:sp>
      <p:sp>
        <p:nvSpPr>
          <p:cNvPr id="61" name="TextBox 17"/>
          <p:cNvSpPr txBox="1"/>
          <p:nvPr/>
        </p:nvSpPr>
        <p:spPr>
          <a:xfrm>
            <a:off x="6038850" y="5473700"/>
            <a:ext cx="4748530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当用户点击结束创作时，系统会将之前演奏的音乐提供下载进行二次创作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6038568" y="4956323"/>
            <a:ext cx="122489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下载音乐</a:t>
            </a:r>
          </a:p>
        </p:txBody>
      </p:sp>
      <p:grpSp>
        <p:nvGrpSpPr>
          <p:cNvPr id="63" name="组合 62"/>
          <p:cNvGrpSpPr/>
          <p:nvPr/>
        </p:nvGrpSpPr>
        <p:grpSpPr>
          <a:xfrm>
            <a:off x="5333835" y="2326497"/>
            <a:ext cx="405967" cy="405967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64" name="椭圆 6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5333835" y="4894884"/>
            <a:ext cx="405967" cy="405967"/>
            <a:chOff x="1250550" y="4502456"/>
            <a:chExt cx="1349602" cy="1349602"/>
          </a:xfrm>
          <a:solidFill>
            <a:srgbClr val="00B0F0"/>
          </a:solidFill>
        </p:grpSpPr>
        <p:sp>
          <p:nvSpPr>
            <p:cNvPr id="70" name="椭圆 69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16989" y="434687"/>
            <a:ext cx="14782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/>
          <p:cNvSpPr/>
          <p:nvPr/>
        </p:nvSpPr>
        <p:spPr>
          <a:xfrm>
            <a:off x="1404620" y="381635"/>
            <a:ext cx="9383395" cy="54927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69950" y="2407920"/>
            <a:ext cx="3134995" cy="3065780"/>
            <a:chOff x="884879" y="1953491"/>
            <a:chExt cx="3105231" cy="3678382"/>
          </a:xfrm>
        </p:grpSpPr>
        <p:sp>
          <p:nvSpPr>
            <p:cNvPr id="5" name="矩形: 圆角 4"/>
            <p:cNvSpPr/>
            <p:nvPr/>
          </p:nvSpPr>
          <p:spPr>
            <a:xfrm>
              <a:off x="884879" y="1953491"/>
              <a:ext cx="3105231" cy="3678382"/>
            </a:xfrm>
            <a:prstGeom prst="ellipse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884879" y="1953491"/>
              <a:ext cx="3105231" cy="3678382"/>
            </a:xfrm>
            <a:prstGeom prst="ellipse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449705" y="3648710"/>
            <a:ext cx="19761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性能需求</a:t>
            </a:r>
          </a:p>
        </p:txBody>
      </p:sp>
      <p:grpSp>
        <p:nvGrpSpPr>
          <p:cNvPr id="39" name="组合 38"/>
          <p:cNvGrpSpPr/>
          <p:nvPr/>
        </p:nvGrpSpPr>
        <p:grpSpPr>
          <a:xfrm flipV="1">
            <a:off x="5470895" y="2142292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9" name="椭圆 48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flipV="1">
            <a:off x="5470895" y="3691109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5" name="椭圆 44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2" name="组合 41"/>
          <p:cNvGrpSpPr/>
          <p:nvPr/>
        </p:nvGrpSpPr>
        <p:grpSpPr>
          <a:xfrm flipV="1">
            <a:off x="5470895" y="5239927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3" name="椭圆 42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4" name="TextBox 17"/>
          <p:cNvSpPr txBox="1"/>
          <p:nvPr/>
        </p:nvSpPr>
        <p:spPr>
          <a:xfrm>
            <a:off x="6362700" y="2475865"/>
            <a:ext cx="4256405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要求系统能够被表演者实时控制或影响，这也是决定音乐是否为归类为交互音乐的一个显著评价维度。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6362725" y="2045657"/>
            <a:ext cx="122489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实时性</a:t>
            </a:r>
          </a:p>
        </p:txBody>
      </p:sp>
      <p:sp>
        <p:nvSpPr>
          <p:cNvPr id="26" name="TextBox 17"/>
          <p:cNvSpPr txBox="1"/>
          <p:nvPr/>
        </p:nvSpPr>
        <p:spPr>
          <a:xfrm>
            <a:off x="6362700" y="3844290"/>
            <a:ext cx="4256405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要求系统能够对于捕捉到的不同的滑动行为灵敏地给用户一个反馈。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6362725" y="3414248"/>
            <a:ext cx="122489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灵敏性</a:t>
            </a:r>
          </a:p>
        </p:txBody>
      </p:sp>
      <p:sp>
        <p:nvSpPr>
          <p:cNvPr id="29" name="TextBox 17"/>
          <p:cNvSpPr txBox="1"/>
          <p:nvPr/>
        </p:nvSpPr>
        <p:spPr>
          <a:xfrm>
            <a:off x="6362700" y="5347335"/>
            <a:ext cx="4256405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要求系统能够根据交互内容分析并处理成可控的、具有意义的结果。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6362725" y="4917242"/>
            <a:ext cx="122489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可控性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416989" y="434687"/>
            <a:ext cx="14782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/>
          <p:cNvSpPr/>
          <p:nvPr/>
        </p:nvSpPr>
        <p:spPr>
          <a:xfrm>
            <a:off x="1404620" y="381635"/>
            <a:ext cx="9383395" cy="54927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69950" y="2407920"/>
            <a:ext cx="3134995" cy="3065780"/>
            <a:chOff x="884879" y="1953491"/>
            <a:chExt cx="3105231" cy="3678382"/>
          </a:xfrm>
        </p:grpSpPr>
        <p:sp>
          <p:nvSpPr>
            <p:cNvPr id="5" name="矩形: 圆角 4"/>
            <p:cNvSpPr/>
            <p:nvPr/>
          </p:nvSpPr>
          <p:spPr>
            <a:xfrm>
              <a:off x="884879" y="1953491"/>
              <a:ext cx="3105231" cy="3678382"/>
            </a:xfrm>
            <a:prstGeom prst="ellipse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884879" y="1953491"/>
              <a:ext cx="3105231" cy="3678382"/>
            </a:xfrm>
            <a:prstGeom prst="ellipse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449705" y="3648710"/>
            <a:ext cx="19761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数据需求</a:t>
            </a:r>
          </a:p>
        </p:txBody>
      </p:sp>
      <p:grpSp>
        <p:nvGrpSpPr>
          <p:cNvPr id="39" name="组合 38"/>
          <p:cNvGrpSpPr/>
          <p:nvPr/>
        </p:nvGrpSpPr>
        <p:grpSpPr>
          <a:xfrm flipV="1">
            <a:off x="5470895" y="2142292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9" name="椭圆 48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flipV="1">
            <a:off x="5470895" y="3691109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5" name="椭圆 44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2" name="组合 41"/>
          <p:cNvGrpSpPr/>
          <p:nvPr/>
        </p:nvGrpSpPr>
        <p:grpSpPr>
          <a:xfrm flipV="1">
            <a:off x="5470895" y="5239927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3" name="椭圆 42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4" name="TextBox 17"/>
          <p:cNvSpPr txBox="1"/>
          <p:nvPr/>
        </p:nvSpPr>
        <p:spPr>
          <a:xfrm>
            <a:off x="6362700" y="2473960"/>
            <a:ext cx="422846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滑动的图案</a:t>
            </a:r>
          </a:p>
          <a:p>
            <a:pPr marL="171450" indent="-1714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滑动的速度</a:t>
            </a:r>
          </a:p>
          <a:p>
            <a:pPr marL="171450" indent="-1714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滑动的力度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6362725" y="2045657"/>
            <a:ext cx="122489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获取数据</a:t>
            </a:r>
          </a:p>
        </p:txBody>
      </p:sp>
      <p:sp>
        <p:nvSpPr>
          <p:cNvPr id="26" name="TextBox 17"/>
          <p:cNvSpPr txBox="1"/>
          <p:nvPr/>
        </p:nvSpPr>
        <p:spPr>
          <a:xfrm>
            <a:off x="6362700" y="4121150"/>
            <a:ext cx="4228465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过滤无效的数据</a:t>
            </a:r>
          </a:p>
          <a:p>
            <a:pPr marL="171450" indent="-1714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将有效数据进行编码，便于后面推理机处理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6362725" y="3664438"/>
            <a:ext cx="122489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处理数据</a:t>
            </a:r>
          </a:p>
        </p:txBody>
      </p:sp>
      <p:sp>
        <p:nvSpPr>
          <p:cNvPr id="29" name="TextBox 17"/>
          <p:cNvSpPr txBox="1"/>
          <p:nvPr/>
        </p:nvSpPr>
        <p:spPr>
          <a:xfrm>
            <a:off x="6371590" y="5587365"/>
            <a:ext cx="4228465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midi控制的音乐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6371615" y="5157272"/>
            <a:ext cx="122489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输出数据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416989" y="434687"/>
            <a:ext cx="14782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/>
          <p:cNvSpPr/>
          <p:nvPr/>
        </p:nvSpPr>
        <p:spPr>
          <a:xfrm>
            <a:off x="1404620" y="381635"/>
            <a:ext cx="9383395" cy="54927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69950" y="2407920"/>
            <a:ext cx="3134995" cy="3065780"/>
            <a:chOff x="884879" y="1953491"/>
            <a:chExt cx="3105231" cy="3678382"/>
          </a:xfrm>
        </p:grpSpPr>
        <p:sp>
          <p:nvSpPr>
            <p:cNvPr id="5" name="矩形: 圆角 4"/>
            <p:cNvSpPr/>
            <p:nvPr/>
          </p:nvSpPr>
          <p:spPr>
            <a:xfrm>
              <a:off x="884879" y="1953491"/>
              <a:ext cx="3105231" cy="3678382"/>
            </a:xfrm>
            <a:prstGeom prst="ellipse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884879" y="1953491"/>
              <a:ext cx="3105231" cy="3678382"/>
            </a:xfrm>
            <a:prstGeom prst="ellipse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449705" y="3648710"/>
            <a:ext cx="21101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MIDI</a:t>
            </a:r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grpSp>
        <p:nvGrpSpPr>
          <p:cNvPr id="39" name="组合 38"/>
          <p:cNvGrpSpPr/>
          <p:nvPr/>
        </p:nvGrpSpPr>
        <p:grpSpPr>
          <a:xfrm flipV="1">
            <a:off x="5470895" y="2266752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9" name="椭圆 48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flipV="1">
            <a:off x="5470895" y="3615544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5" name="椭圆 44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2" name="组合 41"/>
          <p:cNvGrpSpPr/>
          <p:nvPr/>
        </p:nvGrpSpPr>
        <p:grpSpPr>
          <a:xfrm flipV="1">
            <a:off x="5470895" y="4964337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3" name="椭圆 42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4" name="TextBox 17"/>
          <p:cNvSpPr txBox="1"/>
          <p:nvPr/>
        </p:nvSpPr>
        <p:spPr>
          <a:xfrm>
            <a:off x="6362700" y="2226945"/>
            <a:ext cx="418401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30000"/>
              </a:lnSpc>
              <a:buFont typeface="Wingdings" panose="05000000000000000000" charset="0"/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MIDI(Musical Instrument Digital Interface)乐器数字接口MIDI是编曲界最广泛的音乐标准格式，可称为“计算机能理解的乐谱”。</a:t>
            </a:r>
          </a:p>
        </p:txBody>
      </p:sp>
      <p:sp>
        <p:nvSpPr>
          <p:cNvPr id="26" name="TextBox 17"/>
          <p:cNvSpPr txBox="1"/>
          <p:nvPr/>
        </p:nvSpPr>
        <p:spPr>
          <a:xfrm>
            <a:off x="6362700" y="3615690"/>
            <a:ext cx="4184015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30000"/>
              </a:lnSpc>
              <a:buFont typeface="Wingdings" panose="05000000000000000000" charset="0"/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它用音符的数字控制信号来记录音乐。几乎所有的现代音乐都是用MIDI加上音色库来制作合成的。</a:t>
            </a:r>
          </a:p>
        </p:txBody>
      </p:sp>
      <p:sp>
        <p:nvSpPr>
          <p:cNvPr id="29" name="TextBox 17"/>
          <p:cNvSpPr txBox="1"/>
          <p:nvPr/>
        </p:nvSpPr>
        <p:spPr>
          <a:xfrm>
            <a:off x="6362700" y="4823460"/>
            <a:ext cx="4184015" cy="1209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MIDI 传输的不是声音信号， 而是音符、控制参数等指令, 它指示MIDI 设备要做什么，怎么做， 如演奏哪个音符、多大音量等。它们被统一表示成MIDI 消息(MIDI Message) 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416989" y="434687"/>
            <a:ext cx="14782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04424" y="381347"/>
            <a:ext cx="9383151" cy="549062"/>
            <a:chOff x="1404424" y="381347"/>
            <a:chExt cx="9383151" cy="549062"/>
          </a:xfrm>
        </p:grpSpPr>
        <p:sp>
          <p:nvSpPr>
            <p:cNvPr id="3" name="矩形: 圆角 2"/>
            <p:cNvSpPr/>
            <p:nvPr/>
          </p:nvSpPr>
          <p:spPr>
            <a:xfrm>
              <a:off x="1404424" y="381347"/>
              <a:ext cx="9383151" cy="54906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32000">
                  <a:srgbClr val="F0EEEF"/>
                </a:gs>
                <a:gs pos="0">
                  <a:schemeClr val="bg1"/>
                </a:gs>
              </a:gsLst>
              <a:lin ang="16200000" scaled="1"/>
              <a:tileRect/>
            </a:gra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359204" y="425797"/>
              <a:ext cx="147256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rgbClr val="8389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MID</a:t>
              </a:r>
              <a:r>
                <a:rPr lang="zh-CN" altLang="en-US" sz="2400" dirty="0">
                  <a:solidFill>
                    <a:srgbClr val="8389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音乐</a:t>
              </a:r>
            </a:p>
          </p:txBody>
        </p:sp>
      </p:grpSp>
      <p:sp>
        <p:nvSpPr>
          <p:cNvPr id="13" name="矩形: 圆角 12"/>
          <p:cNvSpPr/>
          <p:nvPr/>
        </p:nvSpPr>
        <p:spPr>
          <a:xfrm>
            <a:off x="798197" y="1361313"/>
            <a:ext cx="10349948" cy="5115340"/>
          </a:xfrm>
          <a:prstGeom prst="roundRect">
            <a:avLst>
              <a:gd name="adj" fmla="val 8895"/>
            </a:avLst>
          </a:prstGeom>
          <a:gradFill flip="none" rotWithShape="1">
            <a:gsLst>
              <a:gs pos="6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20194208-王彦景-我竟发现了歌曲《我和我的祖国》乐谱中不为人知的秘密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8620" y="1544955"/>
            <a:ext cx="8629015" cy="4747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/>
        </p:nvSpPr>
        <p:spPr>
          <a:xfrm>
            <a:off x="3155092" y="1254211"/>
            <a:ext cx="5881816" cy="4349578"/>
          </a:xfrm>
          <a:prstGeom prst="roundRect">
            <a:avLst>
              <a:gd name="adj" fmla="val 8712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04800" dist="127000" dir="13500000" algn="b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3155092" y="1254211"/>
            <a:ext cx="5881816" cy="4349578"/>
          </a:xfrm>
          <a:prstGeom prst="roundRect">
            <a:avLst>
              <a:gd name="adj" fmla="val 8712"/>
            </a:avLst>
          </a:prstGeom>
          <a:solidFill>
            <a:srgbClr val="F0EEEF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659630" y="2967990"/>
            <a:ext cx="30060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项目意义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5447412" y="1366221"/>
            <a:ext cx="14311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7200" b="1" dirty="0">
              <a:solidFill>
                <a:srgbClr val="83899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5454378" y="5227579"/>
            <a:ext cx="214706" cy="214706"/>
            <a:chOff x="1250550" y="4502456"/>
            <a:chExt cx="1349602" cy="1349602"/>
          </a:xfrm>
          <a:solidFill>
            <a:srgbClr val="00B0F0"/>
          </a:solidFill>
        </p:grpSpPr>
        <p:sp>
          <p:nvSpPr>
            <p:cNvPr id="34" name="椭圆 3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810558" y="5227579"/>
            <a:ext cx="214706" cy="214706"/>
            <a:chOff x="1250550" y="4502456"/>
            <a:chExt cx="1349602" cy="1349602"/>
          </a:xfrm>
          <a:solidFill>
            <a:srgbClr val="92D050"/>
          </a:solidFill>
        </p:grpSpPr>
        <p:sp>
          <p:nvSpPr>
            <p:cNvPr id="32" name="椭圆 31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166737" y="5227579"/>
            <a:ext cx="214706" cy="214706"/>
            <a:chOff x="1250550" y="4502456"/>
            <a:chExt cx="1349602" cy="1349602"/>
          </a:xfrm>
          <a:solidFill>
            <a:srgbClr val="FFC000"/>
          </a:solidFill>
        </p:grpSpPr>
        <p:sp>
          <p:nvSpPr>
            <p:cNvPr id="30" name="椭圆 29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522917" y="5227579"/>
            <a:ext cx="214706" cy="214706"/>
            <a:chOff x="1250550" y="4502456"/>
            <a:chExt cx="1349602" cy="1349602"/>
          </a:xfrm>
          <a:solidFill>
            <a:srgbClr val="FF0000"/>
          </a:solidFill>
        </p:grpSpPr>
        <p:sp>
          <p:nvSpPr>
            <p:cNvPr id="27" name="椭圆 26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8669020" y="1918335"/>
            <a:ext cx="2409825" cy="4265295"/>
            <a:chOff x="2057400" y="2140527"/>
            <a:chExt cx="727364" cy="727364"/>
          </a:xfrm>
        </p:grpSpPr>
        <p:sp>
          <p:nvSpPr>
            <p:cNvPr id="36" name="矩形: 圆角 4"/>
            <p:cNvSpPr/>
            <p:nvPr/>
          </p:nvSpPr>
          <p:spPr>
            <a:xfrm>
              <a:off x="2057400" y="2140527"/>
              <a:ext cx="727364" cy="727364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397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5"/>
            <p:cNvSpPr/>
            <p:nvPr/>
          </p:nvSpPr>
          <p:spPr>
            <a:xfrm>
              <a:off x="2057400" y="2140527"/>
              <a:ext cx="727364" cy="727364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502660" y="1918335"/>
            <a:ext cx="2409825" cy="4265295"/>
            <a:chOff x="2057400" y="2140527"/>
            <a:chExt cx="727364" cy="727364"/>
          </a:xfrm>
        </p:grpSpPr>
        <p:sp>
          <p:nvSpPr>
            <p:cNvPr id="33" name="矩形: 圆角 4"/>
            <p:cNvSpPr/>
            <p:nvPr/>
          </p:nvSpPr>
          <p:spPr>
            <a:xfrm>
              <a:off x="2057400" y="2140527"/>
              <a:ext cx="727364" cy="727364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397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: 圆角 5"/>
            <p:cNvSpPr/>
            <p:nvPr/>
          </p:nvSpPr>
          <p:spPr>
            <a:xfrm>
              <a:off x="2057400" y="2140527"/>
              <a:ext cx="727364" cy="727364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117590" y="1918335"/>
            <a:ext cx="2409825" cy="4265295"/>
            <a:chOff x="2057400" y="2140527"/>
            <a:chExt cx="727364" cy="727364"/>
          </a:xfrm>
        </p:grpSpPr>
        <p:sp>
          <p:nvSpPr>
            <p:cNvPr id="26" name="矩形: 圆角 4"/>
            <p:cNvSpPr/>
            <p:nvPr/>
          </p:nvSpPr>
          <p:spPr>
            <a:xfrm>
              <a:off x="2057400" y="2140527"/>
              <a:ext cx="727364" cy="727364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397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: 圆角 5"/>
            <p:cNvSpPr/>
            <p:nvPr/>
          </p:nvSpPr>
          <p:spPr>
            <a:xfrm>
              <a:off x="2057400" y="2140527"/>
              <a:ext cx="727364" cy="727364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矩形: 圆角 5"/>
          <p:cNvSpPr/>
          <p:nvPr/>
        </p:nvSpPr>
        <p:spPr>
          <a:xfrm rot="10800000">
            <a:off x="3629025" y="2772410"/>
            <a:ext cx="1934210" cy="777240"/>
          </a:xfrm>
          <a:prstGeom prst="roundRect">
            <a:avLst>
              <a:gd name="adj" fmla="val 40767"/>
            </a:avLst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: 圆角 5"/>
          <p:cNvSpPr/>
          <p:nvPr/>
        </p:nvSpPr>
        <p:spPr>
          <a:xfrm rot="10800000">
            <a:off x="6355080" y="2788285"/>
            <a:ext cx="1934210" cy="777240"/>
          </a:xfrm>
          <a:prstGeom prst="roundRect">
            <a:avLst>
              <a:gd name="adj" fmla="val 40767"/>
            </a:avLst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: 圆角 5"/>
          <p:cNvSpPr/>
          <p:nvPr/>
        </p:nvSpPr>
        <p:spPr>
          <a:xfrm rot="10800000">
            <a:off x="8918575" y="2773045"/>
            <a:ext cx="1934210" cy="777240"/>
          </a:xfrm>
          <a:prstGeom prst="roundRect">
            <a:avLst>
              <a:gd name="adj" fmla="val 40767"/>
            </a:avLst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902970" y="1918335"/>
            <a:ext cx="2409825" cy="4265295"/>
            <a:chOff x="2057400" y="2140527"/>
            <a:chExt cx="727364" cy="727364"/>
          </a:xfrm>
        </p:grpSpPr>
        <p:sp>
          <p:nvSpPr>
            <p:cNvPr id="5" name="矩形: 圆角 4"/>
            <p:cNvSpPr/>
            <p:nvPr/>
          </p:nvSpPr>
          <p:spPr>
            <a:xfrm>
              <a:off x="2057400" y="2140527"/>
              <a:ext cx="727364" cy="727364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397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2057400" y="2140527"/>
              <a:ext cx="727364" cy="727364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矩形: 圆角 5"/>
          <p:cNvSpPr/>
          <p:nvPr/>
        </p:nvSpPr>
        <p:spPr>
          <a:xfrm rot="10800000">
            <a:off x="1141095" y="2771140"/>
            <a:ext cx="1934210" cy="777240"/>
          </a:xfrm>
          <a:prstGeom prst="roundRect">
            <a:avLst>
              <a:gd name="adj" fmla="val 40767"/>
            </a:avLst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404424" y="381347"/>
            <a:ext cx="9383151" cy="549062"/>
            <a:chOff x="1404424" y="381347"/>
            <a:chExt cx="9383151" cy="549062"/>
          </a:xfrm>
        </p:grpSpPr>
        <p:sp>
          <p:nvSpPr>
            <p:cNvPr id="3" name="矩形: 圆角 2"/>
            <p:cNvSpPr/>
            <p:nvPr/>
          </p:nvSpPr>
          <p:spPr>
            <a:xfrm>
              <a:off x="1404424" y="381347"/>
              <a:ext cx="9383151" cy="54906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32000">
                  <a:srgbClr val="F0EEEF"/>
                </a:gs>
                <a:gs pos="0">
                  <a:schemeClr val="bg1"/>
                </a:gs>
              </a:gsLst>
              <a:lin ang="16200000" scaled="1"/>
              <a:tileRect/>
            </a:gra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283639" y="425797"/>
              <a:ext cx="150939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8389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项目意义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72515" y="3786505"/>
            <a:ext cx="216852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交互式电子音乐是当代音乐艺术中的前沿领域。每一项新的音乐控制器技术的诞生，也许对于未来的音乐创作与表演将是一次革新。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609090" y="2975610"/>
            <a:ext cx="1106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新兴前沿</a:t>
            </a:r>
          </a:p>
        </p:txBody>
      </p:sp>
      <p:sp>
        <p:nvSpPr>
          <p:cNvPr id="19" name="TextBox 17"/>
          <p:cNvSpPr txBox="1"/>
          <p:nvPr/>
        </p:nvSpPr>
        <p:spPr>
          <a:xfrm>
            <a:off x="3641725" y="3804285"/>
            <a:ext cx="2146300" cy="2200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4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多元化带来新的感触，综合听觉艺术、视觉艺术和装置艺术，多元多变、多种艺术形式结合，多种新兴技术手段和艺术表现形式相结合、是一种视觉听觉一体化的综合艺术形式</a:t>
            </a:r>
          </a:p>
        </p:txBody>
      </p:sp>
      <p:sp>
        <p:nvSpPr>
          <p:cNvPr id="20" name="TextBox 17"/>
          <p:cNvSpPr txBox="1"/>
          <p:nvPr/>
        </p:nvSpPr>
        <p:spPr>
          <a:xfrm>
            <a:off x="6261735" y="3844925"/>
            <a:ext cx="2106930" cy="2200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4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突破单一性和机械性的束缚，让音乐具有随机性和实时性，打破了固定声音材料一成不变、重复循环的规律，使电子音乐突破了机械性的束缚变得更加生动灵活</a:t>
            </a:r>
          </a:p>
        </p:txBody>
      </p:sp>
      <p:sp>
        <p:nvSpPr>
          <p:cNvPr id="21" name="TextBox 17"/>
          <p:cNvSpPr txBox="1"/>
          <p:nvPr/>
        </p:nvSpPr>
        <p:spPr>
          <a:xfrm>
            <a:off x="8983873" y="3862981"/>
            <a:ext cx="1803269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本系统生成的交互音乐影响到作曲家的创作思维，使得传统创作思维得到突破。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146550" y="2975610"/>
            <a:ext cx="1137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多元多维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6697345" y="2975610"/>
            <a:ext cx="1163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突破束缚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9307195" y="2975610"/>
            <a:ext cx="11334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创新思维</a:t>
            </a:r>
          </a:p>
        </p:txBody>
      </p:sp>
      <p:sp>
        <p:nvSpPr>
          <p:cNvPr id="27" name="Freeform 36"/>
          <p:cNvSpPr>
            <a:spLocks noChangeArrowheads="1"/>
          </p:cNvSpPr>
          <p:nvPr/>
        </p:nvSpPr>
        <p:spPr bwMode="auto">
          <a:xfrm>
            <a:off x="9648316" y="2051328"/>
            <a:ext cx="452212" cy="409739"/>
          </a:xfrm>
          <a:custGeom>
            <a:avLst/>
            <a:gdLst>
              <a:gd name="T0" fmla="*/ 286140 w 480"/>
              <a:gd name="T1" fmla="*/ 391719 h 436"/>
              <a:gd name="T2" fmla="*/ 286140 w 480"/>
              <a:gd name="T3" fmla="*/ 391719 h 436"/>
              <a:gd name="T4" fmla="*/ 222687 w 480"/>
              <a:gd name="T5" fmla="*/ 456210 h 436"/>
              <a:gd name="T6" fmla="*/ 286140 w 480"/>
              <a:gd name="T7" fmla="*/ 519506 h 436"/>
              <a:gd name="T8" fmla="*/ 349594 w 480"/>
              <a:gd name="T9" fmla="*/ 456210 h 436"/>
              <a:gd name="T10" fmla="*/ 286140 w 480"/>
              <a:gd name="T11" fmla="*/ 391719 h 436"/>
              <a:gd name="T12" fmla="*/ 159233 w 480"/>
              <a:gd name="T13" fmla="*/ 328423 h 436"/>
              <a:gd name="T14" fmla="*/ 159233 w 480"/>
              <a:gd name="T15" fmla="*/ 328423 h 436"/>
              <a:gd name="T16" fmla="*/ 201136 w 480"/>
              <a:gd name="T17" fmla="*/ 371417 h 436"/>
              <a:gd name="T18" fmla="*/ 371144 w 480"/>
              <a:gd name="T19" fmla="*/ 371417 h 436"/>
              <a:gd name="T20" fmla="*/ 413048 w 480"/>
              <a:gd name="T21" fmla="*/ 328423 h 436"/>
              <a:gd name="T22" fmla="*/ 159233 w 480"/>
              <a:gd name="T23" fmla="*/ 328423 h 436"/>
              <a:gd name="T24" fmla="*/ 74229 w 480"/>
              <a:gd name="T25" fmla="*/ 243630 h 436"/>
              <a:gd name="T26" fmla="*/ 74229 w 480"/>
              <a:gd name="T27" fmla="*/ 243630 h 436"/>
              <a:gd name="T28" fmla="*/ 117329 w 480"/>
              <a:gd name="T29" fmla="*/ 286624 h 436"/>
              <a:gd name="T30" fmla="*/ 456148 w 480"/>
              <a:gd name="T31" fmla="*/ 286624 h 436"/>
              <a:gd name="T32" fmla="*/ 499249 w 480"/>
              <a:gd name="T33" fmla="*/ 243630 h 436"/>
              <a:gd name="T34" fmla="*/ 74229 w 480"/>
              <a:gd name="T35" fmla="*/ 243630 h 436"/>
              <a:gd name="T36" fmla="*/ 0 w 480"/>
              <a:gd name="T37" fmla="*/ 160032 h 436"/>
              <a:gd name="T38" fmla="*/ 0 w 480"/>
              <a:gd name="T39" fmla="*/ 160032 h 436"/>
              <a:gd name="T40" fmla="*/ 31128 w 480"/>
              <a:gd name="T41" fmla="*/ 201831 h 436"/>
              <a:gd name="T42" fmla="*/ 530377 w 480"/>
              <a:gd name="T43" fmla="*/ 201831 h 436"/>
              <a:gd name="T44" fmla="*/ 573478 w 480"/>
              <a:gd name="T45" fmla="*/ 160032 h 436"/>
              <a:gd name="T46" fmla="*/ 0 w 480"/>
              <a:gd name="T47" fmla="*/ 160032 h 4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480" h="436">
                <a:moveTo>
                  <a:pt x="239" y="328"/>
                </a:moveTo>
                <a:lnTo>
                  <a:pt x="239" y="328"/>
                </a:lnTo>
                <a:cubicBezTo>
                  <a:pt x="213" y="328"/>
                  <a:pt x="186" y="355"/>
                  <a:pt x="186" y="382"/>
                </a:cubicBezTo>
                <a:cubicBezTo>
                  <a:pt x="186" y="409"/>
                  <a:pt x="213" y="435"/>
                  <a:pt x="239" y="435"/>
                </a:cubicBezTo>
                <a:cubicBezTo>
                  <a:pt x="266" y="435"/>
                  <a:pt x="292" y="409"/>
                  <a:pt x="292" y="382"/>
                </a:cubicBezTo>
                <a:cubicBezTo>
                  <a:pt x="292" y="355"/>
                  <a:pt x="266" y="328"/>
                  <a:pt x="239" y="328"/>
                </a:cubicBezTo>
                <a:close/>
                <a:moveTo>
                  <a:pt x="133" y="275"/>
                </a:moveTo>
                <a:lnTo>
                  <a:pt x="133" y="275"/>
                </a:lnTo>
                <a:cubicBezTo>
                  <a:pt x="168" y="311"/>
                  <a:pt x="168" y="311"/>
                  <a:pt x="168" y="311"/>
                </a:cubicBezTo>
                <a:cubicBezTo>
                  <a:pt x="204" y="275"/>
                  <a:pt x="266" y="275"/>
                  <a:pt x="310" y="311"/>
                </a:cubicBezTo>
                <a:cubicBezTo>
                  <a:pt x="345" y="275"/>
                  <a:pt x="345" y="275"/>
                  <a:pt x="345" y="275"/>
                </a:cubicBezTo>
                <a:cubicBezTo>
                  <a:pt x="283" y="222"/>
                  <a:pt x="195" y="222"/>
                  <a:pt x="133" y="275"/>
                </a:cubicBezTo>
                <a:close/>
                <a:moveTo>
                  <a:pt x="62" y="204"/>
                </a:moveTo>
                <a:lnTo>
                  <a:pt x="62" y="204"/>
                </a:lnTo>
                <a:cubicBezTo>
                  <a:pt x="98" y="240"/>
                  <a:pt x="98" y="240"/>
                  <a:pt x="98" y="240"/>
                </a:cubicBezTo>
                <a:cubicBezTo>
                  <a:pt x="177" y="169"/>
                  <a:pt x="301" y="169"/>
                  <a:pt x="381" y="240"/>
                </a:cubicBezTo>
                <a:cubicBezTo>
                  <a:pt x="417" y="204"/>
                  <a:pt x="417" y="204"/>
                  <a:pt x="417" y="204"/>
                </a:cubicBezTo>
                <a:cubicBezTo>
                  <a:pt x="319" y="107"/>
                  <a:pt x="160" y="107"/>
                  <a:pt x="62" y="204"/>
                </a:cubicBezTo>
                <a:close/>
                <a:moveTo>
                  <a:pt x="0" y="134"/>
                </a:moveTo>
                <a:lnTo>
                  <a:pt x="0" y="134"/>
                </a:lnTo>
                <a:cubicBezTo>
                  <a:pt x="26" y="169"/>
                  <a:pt x="26" y="169"/>
                  <a:pt x="26" y="169"/>
                </a:cubicBezTo>
                <a:cubicBezTo>
                  <a:pt x="142" y="54"/>
                  <a:pt x="328" y="54"/>
                  <a:pt x="443" y="169"/>
                </a:cubicBezTo>
                <a:cubicBezTo>
                  <a:pt x="479" y="134"/>
                  <a:pt x="479" y="134"/>
                  <a:pt x="479" y="134"/>
                </a:cubicBezTo>
                <a:cubicBezTo>
                  <a:pt x="345" y="0"/>
                  <a:pt x="133" y="0"/>
                  <a:pt x="0" y="134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wrap="none" lIns="91424" tIns="45712" rIns="91424" bIns="45712" anchor="ctr"/>
          <a:lstStyle/>
          <a:p>
            <a:endParaRPr lang="id-ID" sz="1800"/>
          </a:p>
        </p:txBody>
      </p:sp>
      <p:sp>
        <p:nvSpPr>
          <p:cNvPr id="28" name="Freeform 65"/>
          <p:cNvSpPr>
            <a:spLocks noChangeArrowheads="1"/>
          </p:cNvSpPr>
          <p:nvPr/>
        </p:nvSpPr>
        <p:spPr bwMode="auto">
          <a:xfrm>
            <a:off x="1964011" y="2085209"/>
            <a:ext cx="397248" cy="393500"/>
          </a:xfrm>
          <a:custGeom>
            <a:avLst/>
            <a:gdLst>
              <a:gd name="T0" fmla="*/ 461243 w 417"/>
              <a:gd name="T1" fmla="*/ 243436 h 417"/>
              <a:gd name="T2" fmla="*/ 461243 w 417"/>
              <a:gd name="T3" fmla="*/ 243436 h 417"/>
              <a:gd name="T4" fmla="*/ 503614 w 417"/>
              <a:gd name="T5" fmla="*/ 169086 h 417"/>
              <a:gd name="T6" fmla="*/ 493929 w 417"/>
              <a:gd name="T7" fmla="*/ 127114 h 417"/>
              <a:gd name="T8" fmla="*/ 407976 w 417"/>
              <a:gd name="T9" fmla="*/ 94736 h 417"/>
              <a:gd name="T10" fmla="*/ 386185 w 417"/>
              <a:gd name="T11" fmla="*/ 20386 h 417"/>
              <a:gd name="T12" fmla="*/ 332918 w 417"/>
              <a:gd name="T13" fmla="*/ 0 h 417"/>
              <a:gd name="T14" fmla="*/ 257860 w 417"/>
              <a:gd name="T15" fmla="*/ 41972 h 417"/>
              <a:gd name="T16" fmla="*/ 182802 w 417"/>
              <a:gd name="T17" fmla="*/ 0 h 417"/>
              <a:gd name="T18" fmla="*/ 129535 w 417"/>
              <a:gd name="T19" fmla="*/ 20386 h 417"/>
              <a:gd name="T20" fmla="*/ 107744 w 417"/>
              <a:gd name="T21" fmla="*/ 94736 h 417"/>
              <a:gd name="T22" fmla="*/ 21791 w 417"/>
              <a:gd name="T23" fmla="*/ 127114 h 417"/>
              <a:gd name="T24" fmla="*/ 0 w 417"/>
              <a:gd name="T25" fmla="*/ 169086 h 417"/>
              <a:gd name="T26" fmla="*/ 53267 w 417"/>
              <a:gd name="T27" fmla="*/ 243436 h 417"/>
              <a:gd name="T28" fmla="*/ 0 w 417"/>
              <a:gd name="T29" fmla="*/ 329778 h 417"/>
              <a:gd name="T30" fmla="*/ 21791 w 417"/>
              <a:gd name="T31" fmla="*/ 371749 h 417"/>
              <a:gd name="T32" fmla="*/ 107744 w 417"/>
              <a:gd name="T33" fmla="*/ 393335 h 417"/>
              <a:gd name="T34" fmla="*/ 129535 w 417"/>
              <a:gd name="T35" fmla="*/ 477278 h 417"/>
              <a:gd name="T36" fmla="*/ 182802 w 417"/>
              <a:gd name="T37" fmla="*/ 498864 h 417"/>
              <a:gd name="T38" fmla="*/ 257860 w 417"/>
              <a:gd name="T39" fmla="*/ 446099 h 417"/>
              <a:gd name="T40" fmla="*/ 332918 w 417"/>
              <a:gd name="T41" fmla="*/ 498864 h 417"/>
              <a:gd name="T42" fmla="*/ 386185 w 417"/>
              <a:gd name="T43" fmla="*/ 477278 h 417"/>
              <a:gd name="T44" fmla="*/ 407976 w 417"/>
              <a:gd name="T45" fmla="*/ 393335 h 417"/>
              <a:gd name="T46" fmla="*/ 493929 w 417"/>
              <a:gd name="T47" fmla="*/ 371749 h 417"/>
              <a:gd name="T48" fmla="*/ 503614 w 417"/>
              <a:gd name="T49" fmla="*/ 317786 h 417"/>
              <a:gd name="T50" fmla="*/ 461243 w 417"/>
              <a:gd name="T51" fmla="*/ 243436 h 417"/>
              <a:gd name="T52" fmla="*/ 257860 w 417"/>
              <a:gd name="T53" fmla="*/ 350164 h 417"/>
              <a:gd name="T54" fmla="*/ 257860 w 417"/>
              <a:gd name="T55" fmla="*/ 350164 h 417"/>
              <a:gd name="T56" fmla="*/ 151326 w 417"/>
              <a:gd name="T57" fmla="*/ 243436 h 417"/>
              <a:gd name="T58" fmla="*/ 257860 w 417"/>
              <a:gd name="T59" fmla="*/ 137907 h 417"/>
              <a:gd name="T60" fmla="*/ 364394 w 417"/>
              <a:gd name="T61" fmla="*/ 243436 h 417"/>
              <a:gd name="T62" fmla="*/ 257860 w 417"/>
              <a:gd name="T63" fmla="*/ 350164 h 41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17" h="417">
                <a:moveTo>
                  <a:pt x="381" y="203"/>
                </a:moveTo>
                <a:lnTo>
                  <a:pt x="381" y="203"/>
                </a:lnTo>
                <a:cubicBezTo>
                  <a:pt x="381" y="177"/>
                  <a:pt x="399" y="159"/>
                  <a:pt x="416" y="141"/>
                </a:cubicBezTo>
                <a:cubicBezTo>
                  <a:pt x="416" y="132"/>
                  <a:pt x="408" y="115"/>
                  <a:pt x="408" y="106"/>
                </a:cubicBezTo>
                <a:cubicBezTo>
                  <a:pt x="372" y="115"/>
                  <a:pt x="354" y="97"/>
                  <a:pt x="337" y="79"/>
                </a:cubicBezTo>
                <a:cubicBezTo>
                  <a:pt x="319" y="62"/>
                  <a:pt x="310" y="44"/>
                  <a:pt x="319" y="17"/>
                </a:cubicBezTo>
                <a:cubicBezTo>
                  <a:pt x="310" y="9"/>
                  <a:pt x="293" y="0"/>
                  <a:pt x="275" y="0"/>
                </a:cubicBezTo>
                <a:cubicBezTo>
                  <a:pt x="266" y="17"/>
                  <a:pt x="240" y="35"/>
                  <a:pt x="213" y="35"/>
                </a:cubicBezTo>
                <a:cubicBezTo>
                  <a:pt x="187" y="35"/>
                  <a:pt x="160" y="17"/>
                  <a:pt x="151" y="0"/>
                </a:cubicBezTo>
                <a:cubicBezTo>
                  <a:pt x="133" y="0"/>
                  <a:pt x="116" y="9"/>
                  <a:pt x="107" y="17"/>
                </a:cubicBezTo>
                <a:cubicBezTo>
                  <a:pt x="116" y="44"/>
                  <a:pt x="107" y="62"/>
                  <a:pt x="89" y="79"/>
                </a:cubicBezTo>
                <a:cubicBezTo>
                  <a:pt x="72" y="97"/>
                  <a:pt x="44" y="115"/>
                  <a:pt x="18" y="106"/>
                </a:cubicBezTo>
                <a:cubicBezTo>
                  <a:pt x="18" y="115"/>
                  <a:pt x="9" y="132"/>
                  <a:pt x="0" y="141"/>
                </a:cubicBezTo>
                <a:cubicBezTo>
                  <a:pt x="27" y="159"/>
                  <a:pt x="44" y="177"/>
                  <a:pt x="44" y="203"/>
                </a:cubicBezTo>
                <a:cubicBezTo>
                  <a:pt x="44" y="230"/>
                  <a:pt x="27" y="256"/>
                  <a:pt x="0" y="275"/>
                </a:cubicBezTo>
                <a:cubicBezTo>
                  <a:pt x="9" y="283"/>
                  <a:pt x="18" y="301"/>
                  <a:pt x="18" y="310"/>
                </a:cubicBezTo>
                <a:cubicBezTo>
                  <a:pt x="44" y="310"/>
                  <a:pt x="72" y="310"/>
                  <a:pt x="89" y="328"/>
                </a:cubicBezTo>
                <a:cubicBezTo>
                  <a:pt x="107" y="345"/>
                  <a:pt x="116" y="372"/>
                  <a:pt x="107" y="398"/>
                </a:cubicBezTo>
                <a:cubicBezTo>
                  <a:pt x="116" y="407"/>
                  <a:pt x="133" y="407"/>
                  <a:pt x="151" y="416"/>
                </a:cubicBezTo>
                <a:cubicBezTo>
                  <a:pt x="160" y="389"/>
                  <a:pt x="187" y="372"/>
                  <a:pt x="213" y="372"/>
                </a:cubicBezTo>
                <a:cubicBezTo>
                  <a:pt x="240" y="372"/>
                  <a:pt x="266" y="389"/>
                  <a:pt x="275" y="416"/>
                </a:cubicBezTo>
                <a:cubicBezTo>
                  <a:pt x="293" y="407"/>
                  <a:pt x="310" y="407"/>
                  <a:pt x="319" y="398"/>
                </a:cubicBezTo>
                <a:cubicBezTo>
                  <a:pt x="310" y="372"/>
                  <a:pt x="319" y="345"/>
                  <a:pt x="337" y="328"/>
                </a:cubicBezTo>
                <a:cubicBezTo>
                  <a:pt x="354" y="310"/>
                  <a:pt x="372" y="301"/>
                  <a:pt x="408" y="310"/>
                </a:cubicBezTo>
                <a:cubicBezTo>
                  <a:pt x="408" y="292"/>
                  <a:pt x="416" y="283"/>
                  <a:pt x="416" y="265"/>
                </a:cubicBezTo>
                <a:cubicBezTo>
                  <a:pt x="399" y="256"/>
                  <a:pt x="381" y="230"/>
                  <a:pt x="381" y="203"/>
                </a:cubicBezTo>
                <a:close/>
                <a:moveTo>
                  <a:pt x="213" y="292"/>
                </a:moveTo>
                <a:lnTo>
                  <a:pt x="213" y="292"/>
                </a:lnTo>
                <a:cubicBezTo>
                  <a:pt x="160" y="292"/>
                  <a:pt x="125" y="256"/>
                  <a:pt x="125" y="203"/>
                </a:cubicBezTo>
                <a:cubicBezTo>
                  <a:pt x="125" y="159"/>
                  <a:pt x="160" y="115"/>
                  <a:pt x="213" y="115"/>
                </a:cubicBezTo>
                <a:cubicBezTo>
                  <a:pt x="266" y="115"/>
                  <a:pt x="301" y="159"/>
                  <a:pt x="301" y="203"/>
                </a:cubicBezTo>
                <a:cubicBezTo>
                  <a:pt x="301" y="256"/>
                  <a:pt x="266" y="292"/>
                  <a:pt x="213" y="292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wrap="none" lIns="91424" tIns="45712" rIns="91424" bIns="45712" anchor="ctr"/>
          <a:lstStyle/>
          <a:p>
            <a:endParaRPr lang="id-ID" sz="1800"/>
          </a:p>
        </p:txBody>
      </p:sp>
      <p:sp>
        <p:nvSpPr>
          <p:cNvPr id="29" name="Freeform 102"/>
          <p:cNvSpPr>
            <a:spLocks noChangeArrowheads="1"/>
          </p:cNvSpPr>
          <p:nvPr/>
        </p:nvSpPr>
        <p:spPr bwMode="auto">
          <a:xfrm>
            <a:off x="7035289" y="2072093"/>
            <a:ext cx="465953" cy="419732"/>
          </a:xfrm>
          <a:custGeom>
            <a:avLst/>
            <a:gdLst>
              <a:gd name="T0" fmla="*/ 95122 w 498"/>
              <a:gd name="T1" fmla="*/ 180996 h 445"/>
              <a:gd name="T2" fmla="*/ 95122 w 498"/>
              <a:gd name="T3" fmla="*/ 180996 h 445"/>
              <a:gd name="T4" fmla="*/ 168842 w 498"/>
              <a:gd name="T5" fmla="*/ 202572 h 445"/>
              <a:gd name="T6" fmla="*/ 179544 w 498"/>
              <a:gd name="T7" fmla="*/ 202572 h 445"/>
              <a:gd name="T8" fmla="*/ 231861 w 498"/>
              <a:gd name="T9" fmla="*/ 160619 h 445"/>
              <a:gd name="T10" fmla="*/ 231861 w 498"/>
              <a:gd name="T11" fmla="*/ 149831 h 445"/>
              <a:gd name="T12" fmla="*/ 211647 w 498"/>
              <a:gd name="T13" fmla="*/ 128256 h 445"/>
              <a:gd name="T14" fmla="*/ 326983 w 498"/>
              <a:gd name="T15" fmla="*/ 11987 h 445"/>
              <a:gd name="T16" fmla="*/ 231861 w 498"/>
              <a:gd name="T17" fmla="*/ 0 h 445"/>
              <a:gd name="T18" fmla="*/ 127226 w 498"/>
              <a:gd name="T19" fmla="*/ 64727 h 445"/>
              <a:gd name="T20" fmla="*/ 85610 w 498"/>
              <a:gd name="T21" fmla="*/ 97091 h 445"/>
              <a:gd name="T22" fmla="*/ 63019 w 498"/>
              <a:gd name="T23" fmla="*/ 139044 h 445"/>
              <a:gd name="T24" fmla="*/ 21403 w 498"/>
              <a:gd name="T25" fmla="*/ 149831 h 445"/>
              <a:gd name="T26" fmla="*/ 0 w 498"/>
              <a:gd name="T27" fmla="*/ 171407 h 445"/>
              <a:gd name="T28" fmla="*/ 0 w 498"/>
              <a:gd name="T29" fmla="*/ 180996 h 445"/>
              <a:gd name="T30" fmla="*/ 42805 w 498"/>
              <a:gd name="T31" fmla="*/ 224148 h 445"/>
              <a:gd name="T32" fmla="*/ 63019 w 498"/>
              <a:gd name="T33" fmla="*/ 234936 h 445"/>
              <a:gd name="T34" fmla="*/ 85610 w 498"/>
              <a:gd name="T35" fmla="*/ 213360 h 445"/>
              <a:gd name="T36" fmla="*/ 95122 w 498"/>
              <a:gd name="T37" fmla="*/ 180996 h 445"/>
              <a:gd name="T38" fmla="*/ 263965 w 498"/>
              <a:gd name="T39" fmla="*/ 191784 h 445"/>
              <a:gd name="T40" fmla="*/ 263965 w 498"/>
              <a:gd name="T41" fmla="*/ 191784 h 445"/>
              <a:gd name="T42" fmla="*/ 253263 w 498"/>
              <a:gd name="T43" fmla="*/ 191784 h 445"/>
              <a:gd name="T44" fmla="*/ 211647 w 498"/>
              <a:gd name="T45" fmla="*/ 224148 h 445"/>
              <a:gd name="T46" fmla="*/ 200946 w 498"/>
              <a:gd name="T47" fmla="*/ 244525 h 445"/>
              <a:gd name="T48" fmla="*/ 453020 w 498"/>
              <a:gd name="T49" fmla="*/ 521413 h 445"/>
              <a:gd name="T50" fmla="*/ 474423 w 498"/>
              <a:gd name="T51" fmla="*/ 521413 h 445"/>
              <a:gd name="T52" fmla="*/ 506527 w 498"/>
              <a:gd name="T53" fmla="*/ 499838 h 445"/>
              <a:gd name="T54" fmla="*/ 506527 w 498"/>
              <a:gd name="T55" fmla="*/ 479461 h 445"/>
              <a:gd name="T56" fmla="*/ 263965 w 498"/>
              <a:gd name="T57" fmla="*/ 191784 h 445"/>
              <a:gd name="T58" fmla="*/ 590948 w 498"/>
              <a:gd name="T59" fmla="*/ 75515 h 445"/>
              <a:gd name="T60" fmla="*/ 590948 w 498"/>
              <a:gd name="T61" fmla="*/ 75515 h 445"/>
              <a:gd name="T62" fmla="*/ 569545 w 498"/>
              <a:gd name="T63" fmla="*/ 64727 h 445"/>
              <a:gd name="T64" fmla="*/ 548143 w 498"/>
              <a:gd name="T65" fmla="*/ 106680 h 445"/>
              <a:gd name="T66" fmla="*/ 485124 w 498"/>
              <a:gd name="T67" fmla="*/ 128256 h 445"/>
              <a:gd name="T68" fmla="*/ 474423 w 498"/>
              <a:gd name="T69" fmla="*/ 75515 h 445"/>
              <a:gd name="T70" fmla="*/ 495826 w 498"/>
              <a:gd name="T71" fmla="*/ 22774 h 445"/>
              <a:gd name="T72" fmla="*/ 485124 w 498"/>
              <a:gd name="T73" fmla="*/ 11987 h 445"/>
              <a:gd name="T74" fmla="*/ 400703 w 498"/>
              <a:gd name="T75" fmla="*/ 86303 h 445"/>
              <a:gd name="T76" fmla="*/ 379301 w 498"/>
              <a:gd name="T77" fmla="*/ 180996 h 445"/>
              <a:gd name="T78" fmla="*/ 337685 w 498"/>
              <a:gd name="T79" fmla="*/ 224148 h 445"/>
              <a:gd name="T80" fmla="*/ 379301 w 498"/>
              <a:gd name="T81" fmla="*/ 276889 h 445"/>
              <a:gd name="T82" fmla="*/ 432807 w 498"/>
              <a:gd name="T83" fmla="*/ 224148 h 445"/>
              <a:gd name="T84" fmla="*/ 485124 w 498"/>
              <a:gd name="T85" fmla="*/ 213360 h 445"/>
              <a:gd name="T86" fmla="*/ 580247 w 498"/>
              <a:gd name="T87" fmla="*/ 171407 h 445"/>
              <a:gd name="T88" fmla="*/ 590948 w 498"/>
              <a:gd name="T89" fmla="*/ 75515 h 445"/>
              <a:gd name="T90" fmla="*/ 85610 w 498"/>
              <a:gd name="T91" fmla="*/ 479461 h 445"/>
              <a:gd name="T92" fmla="*/ 85610 w 498"/>
              <a:gd name="T93" fmla="*/ 479461 h 445"/>
              <a:gd name="T94" fmla="*/ 85610 w 498"/>
              <a:gd name="T95" fmla="*/ 499838 h 445"/>
              <a:gd name="T96" fmla="*/ 105824 w 498"/>
              <a:gd name="T97" fmla="*/ 532201 h 445"/>
              <a:gd name="T98" fmla="*/ 127226 w 498"/>
              <a:gd name="T99" fmla="*/ 521413 h 445"/>
              <a:gd name="T100" fmla="*/ 274666 w 498"/>
              <a:gd name="T101" fmla="*/ 383569 h 445"/>
              <a:gd name="T102" fmla="*/ 231861 w 498"/>
              <a:gd name="T103" fmla="*/ 329629 h 445"/>
              <a:gd name="T104" fmla="*/ 85610 w 498"/>
              <a:gd name="T105" fmla="*/ 479461 h 445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 wrap="none" lIns="91424" tIns="45712" rIns="91424" bIns="45712" anchor="ctr"/>
          <a:lstStyle/>
          <a:p>
            <a:endParaRPr lang="id-ID" sz="1800"/>
          </a:p>
        </p:txBody>
      </p:sp>
      <p:sp>
        <p:nvSpPr>
          <p:cNvPr id="30" name="Freeform 116"/>
          <p:cNvSpPr>
            <a:spLocks noChangeArrowheads="1"/>
          </p:cNvSpPr>
          <p:nvPr/>
        </p:nvSpPr>
        <p:spPr bwMode="auto">
          <a:xfrm>
            <a:off x="4514475" y="2039462"/>
            <a:ext cx="419732" cy="433473"/>
          </a:xfrm>
          <a:custGeom>
            <a:avLst/>
            <a:gdLst>
              <a:gd name="T0" fmla="*/ 479461 w 445"/>
              <a:gd name="T1" fmla="*/ 189582 h 462"/>
              <a:gd name="T2" fmla="*/ 479461 w 445"/>
              <a:gd name="T3" fmla="*/ 189582 h 462"/>
              <a:gd name="T4" fmla="*/ 318841 w 445"/>
              <a:gd name="T5" fmla="*/ 9539 h 462"/>
              <a:gd name="T6" fmla="*/ 43151 w 445"/>
              <a:gd name="T7" fmla="*/ 295701 h 462"/>
              <a:gd name="T8" fmla="*/ 10788 w 445"/>
              <a:gd name="T9" fmla="*/ 380357 h 462"/>
              <a:gd name="T10" fmla="*/ 97091 w 445"/>
              <a:gd name="T11" fmla="*/ 423281 h 462"/>
              <a:gd name="T12" fmla="*/ 117468 w 445"/>
              <a:gd name="T13" fmla="*/ 412550 h 462"/>
              <a:gd name="T14" fmla="*/ 160619 w 445"/>
              <a:gd name="T15" fmla="*/ 443551 h 462"/>
              <a:gd name="T16" fmla="*/ 191784 w 445"/>
              <a:gd name="T17" fmla="*/ 517476 h 462"/>
              <a:gd name="T18" fmla="*/ 224148 w 445"/>
              <a:gd name="T19" fmla="*/ 538939 h 462"/>
              <a:gd name="T20" fmla="*/ 287676 w 445"/>
              <a:gd name="T21" fmla="*/ 517476 h 462"/>
              <a:gd name="T22" fmla="*/ 298464 w 445"/>
              <a:gd name="T23" fmla="*/ 496014 h 462"/>
              <a:gd name="T24" fmla="*/ 276889 w 445"/>
              <a:gd name="T25" fmla="*/ 465013 h 462"/>
              <a:gd name="T26" fmla="*/ 244525 w 445"/>
              <a:gd name="T27" fmla="*/ 401819 h 462"/>
              <a:gd name="T28" fmla="*/ 276889 w 445"/>
              <a:gd name="T29" fmla="*/ 369626 h 462"/>
              <a:gd name="T30" fmla="*/ 499838 w 445"/>
              <a:gd name="T31" fmla="*/ 423281 h 462"/>
              <a:gd name="T32" fmla="*/ 479461 w 445"/>
              <a:gd name="T33" fmla="*/ 189582 h 462"/>
              <a:gd name="T34" fmla="*/ 467474 w 445"/>
              <a:gd name="T35" fmla="*/ 369626 h 462"/>
              <a:gd name="T36" fmla="*/ 467474 w 445"/>
              <a:gd name="T37" fmla="*/ 369626 h 462"/>
              <a:gd name="T38" fmla="*/ 361993 w 445"/>
              <a:gd name="T39" fmla="*/ 243238 h 462"/>
              <a:gd name="T40" fmla="*/ 340417 w 445"/>
              <a:gd name="T41" fmla="*/ 73925 h 462"/>
              <a:gd name="T42" fmla="*/ 436309 w 445"/>
              <a:gd name="T43" fmla="*/ 211045 h 462"/>
              <a:gd name="T44" fmla="*/ 467474 w 445"/>
              <a:gd name="T45" fmla="*/ 369626 h 462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45" h="462">
                <a:moveTo>
                  <a:pt x="400" y="159"/>
                </a:moveTo>
                <a:lnTo>
                  <a:pt x="400" y="159"/>
                </a:lnTo>
                <a:cubicBezTo>
                  <a:pt x="364" y="71"/>
                  <a:pt x="302" y="0"/>
                  <a:pt x="266" y="8"/>
                </a:cubicBezTo>
                <a:cubicBezTo>
                  <a:pt x="213" y="36"/>
                  <a:pt x="302" y="142"/>
                  <a:pt x="36" y="248"/>
                </a:cubicBezTo>
                <a:cubicBezTo>
                  <a:pt x="9" y="257"/>
                  <a:pt x="0" y="292"/>
                  <a:pt x="9" y="319"/>
                </a:cubicBezTo>
                <a:cubicBezTo>
                  <a:pt x="18" y="337"/>
                  <a:pt x="53" y="363"/>
                  <a:pt x="81" y="355"/>
                </a:cubicBezTo>
                <a:lnTo>
                  <a:pt x="98" y="346"/>
                </a:lnTo>
                <a:cubicBezTo>
                  <a:pt x="116" y="372"/>
                  <a:pt x="134" y="355"/>
                  <a:pt x="134" y="372"/>
                </a:cubicBezTo>
                <a:cubicBezTo>
                  <a:pt x="143" y="390"/>
                  <a:pt x="160" y="425"/>
                  <a:pt x="160" y="434"/>
                </a:cubicBezTo>
                <a:cubicBezTo>
                  <a:pt x="169" y="443"/>
                  <a:pt x="178" y="461"/>
                  <a:pt x="187" y="452"/>
                </a:cubicBezTo>
                <a:cubicBezTo>
                  <a:pt x="196" y="452"/>
                  <a:pt x="231" y="443"/>
                  <a:pt x="240" y="434"/>
                </a:cubicBezTo>
                <a:cubicBezTo>
                  <a:pt x="257" y="434"/>
                  <a:pt x="257" y="425"/>
                  <a:pt x="249" y="416"/>
                </a:cubicBezTo>
                <a:cubicBezTo>
                  <a:pt x="249" y="408"/>
                  <a:pt x="231" y="399"/>
                  <a:pt x="231" y="390"/>
                </a:cubicBezTo>
                <a:cubicBezTo>
                  <a:pt x="222" y="381"/>
                  <a:pt x="213" y="346"/>
                  <a:pt x="204" y="337"/>
                </a:cubicBezTo>
                <a:cubicBezTo>
                  <a:pt x="196" y="328"/>
                  <a:pt x="213" y="310"/>
                  <a:pt x="231" y="310"/>
                </a:cubicBezTo>
                <a:cubicBezTo>
                  <a:pt x="355" y="302"/>
                  <a:pt x="373" y="372"/>
                  <a:pt x="417" y="355"/>
                </a:cubicBezTo>
                <a:cubicBezTo>
                  <a:pt x="444" y="346"/>
                  <a:pt x="444" y="248"/>
                  <a:pt x="400" y="159"/>
                </a:cubicBezTo>
                <a:close/>
                <a:moveTo>
                  <a:pt x="390" y="310"/>
                </a:moveTo>
                <a:lnTo>
                  <a:pt x="390" y="310"/>
                </a:lnTo>
                <a:cubicBezTo>
                  <a:pt x="381" y="310"/>
                  <a:pt x="328" y="275"/>
                  <a:pt x="302" y="204"/>
                </a:cubicBezTo>
                <a:cubicBezTo>
                  <a:pt x="275" y="133"/>
                  <a:pt x="275" y="62"/>
                  <a:pt x="284" y="62"/>
                </a:cubicBezTo>
                <a:cubicBezTo>
                  <a:pt x="293" y="62"/>
                  <a:pt x="337" y="106"/>
                  <a:pt x="364" y="177"/>
                </a:cubicBezTo>
                <a:cubicBezTo>
                  <a:pt x="400" y="248"/>
                  <a:pt x="390" y="302"/>
                  <a:pt x="390" y="31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wrap="none" lIns="91424" tIns="45712" rIns="91424" bIns="45712" anchor="ctr"/>
          <a:lstStyle/>
          <a:p>
            <a:endParaRPr lang="id-ID" sz="18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/>
        </p:nvSpPr>
        <p:spPr>
          <a:xfrm>
            <a:off x="3155092" y="1254211"/>
            <a:ext cx="5881816" cy="4349578"/>
          </a:xfrm>
          <a:prstGeom prst="roundRect">
            <a:avLst>
              <a:gd name="adj" fmla="val 8712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04800" dist="127000" dir="13500000" algn="b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3155092" y="1254211"/>
            <a:ext cx="5881816" cy="4349578"/>
          </a:xfrm>
          <a:prstGeom prst="roundRect">
            <a:avLst>
              <a:gd name="adj" fmla="val 8712"/>
            </a:avLst>
          </a:prstGeom>
          <a:solidFill>
            <a:srgbClr val="F0EEEF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210685" y="2967990"/>
            <a:ext cx="37699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技术可行性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5447412" y="1366221"/>
            <a:ext cx="14311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7200" b="1" dirty="0">
              <a:solidFill>
                <a:srgbClr val="83899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5454378" y="5227579"/>
            <a:ext cx="214706" cy="214706"/>
            <a:chOff x="1250550" y="4502456"/>
            <a:chExt cx="1349602" cy="1349602"/>
          </a:xfrm>
          <a:solidFill>
            <a:srgbClr val="00B0F0"/>
          </a:solidFill>
        </p:grpSpPr>
        <p:sp>
          <p:nvSpPr>
            <p:cNvPr id="34" name="椭圆 3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810558" y="5227579"/>
            <a:ext cx="214706" cy="214706"/>
            <a:chOff x="1250550" y="4502456"/>
            <a:chExt cx="1349602" cy="1349602"/>
          </a:xfrm>
          <a:solidFill>
            <a:srgbClr val="92D050"/>
          </a:solidFill>
        </p:grpSpPr>
        <p:sp>
          <p:nvSpPr>
            <p:cNvPr id="32" name="椭圆 31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166737" y="5227579"/>
            <a:ext cx="214706" cy="214706"/>
            <a:chOff x="1250550" y="4502456"/>
            <a:chExt cx="1349602" cy="1349602"/>
          </a:xfrm>
          <a:solidFill>
            <a:srgbClr val="FFC000"/>
          </a:solidFill>
        </p:grpSpPr>
        <p:sp>
          <p:nvSpPr>
            <p:cNvPr id="30" name="椭圆 29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522917" y="5227579"/>
            <a:ext cx="214706" cy="214706"/>
            <a:chOff x="1250550" y="4502456"/>
            <a:chExt cx="1349602" cy="1349602"/>
          </a:xfrm>
          <a:solidFill>
            <a:srgbClr val="FF0000"/>
          </a:solidFill>
        </p:grpSpPr>
        <p:sp>
          <p:nvSpPr>
            <p:cNvPr id="27" name="椭圆 26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/>
          <p:cNvSpPr/>
          <p:nvPr/>
        </p:nvSpPr>
        <p:spPr>
          <a:xfrm>
            <a:off x="1404620" y="381635"/>
            <a:ext cx="9383395" cy="54927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4142412" y="2407098"/>
            <a:ext cx="45719" cy="3551583"/>
            <a:chOff x="4142412" y="2407098"/>
            <a:chExt cx="45719" cy="3551583"/>
          </a:xfrm>
        </p:grpSpPr>
        <p:sp>
          <p:nvSpPr>
            <p:cNvPr id="14" name="矩形: 圆角 13"/>
            <p:cNvSpPr/>
            <p:nvPr/>
          </p:nvSpPr>
          <p:spPr>
            <a:xfrm>
              <a:off x="4142412" y="2407098"/>
              <a:ext cx="45719" cy="3551583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: 圆角 33"/>
            <p:cNvSpPr/>
            <p:nvPr/>
          </p:nvSpPr>
          <p:spPr>
            <a:xfrm>
              <a:off x="4142412" y="2407098"/>
              <a:ext cx="45719" cy="3551583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7888746" y="2407098"/>
            <a:ext cx="45719" cy="3551583"/>
            <a:chOff x="4142412" y="2407098"/>
            <a:chExt cx="45719" cy="3551583"/>
          </a:xfrm>
        </p:grpSpPr>
        <p:sp>
          <p:nvSpPr>
            <p:cNvPr id="36" name="矩形: 圆角 35"/>
            <p:cNvSpPr/>
            <p:nvPr/>
          </p:nvSpPr>
          <p:spPr>
            <a:xfrm>
              <a:off x="4142412" y="2407098"/>
              <a:ext cx="45719" cy="3551583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4142412" y="2407098"/>
              <a:ext cx="45719" cy="3551583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椭圆 6"/>
          <p:cNvSpPr/>
          <p:nvPr/>
        </p:nvSpPr>
        <p:spPr>
          <a:xfrm>
            <a:off x="5267676" y="2169533"/>
            <a:ext cx="1850303" cy="1850304"/>
          </a:xfrm>
          <a:prstGeom prst="ellipse">
            <a:avLst/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5451769" y="2353627"/>
            <a:ext cx="1482115" cy="1482116"/>
            <a:chOff x="2514176" y="1608160"/>
            <a:chExt cx="3253905" cy="3253905"/>
          </a:xfrm>
        </p:grpSpPr>
        <p:sp>
          <p:nvSpPr>
            <p:cNvPr id="8" name="椭圆 7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gradFill flip="none" rotWithShape="1">
              <a:gsLst>
                <a:gs pos="0">
                  <a:srgbClr val="E1DFE0"/>
                </a:gs>
                <a:gs pos="100000">
                  <a:srgbClr val="F0EEE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6" name="弧形 25"/>
          <p:cNvSpPr/>
          <p:nvPr/>
        </p:nvSpPr>
        <p:spPr>
          <a:xfrm rot="14881093">
            <a:off x="5369576" y="2261593"/>
            <a:ext cx="1646501" cy="1646500"/>
          </a:xfrm>
          <a:prstGeom prst="arc">
            <a:avLst>
              <a:gd name="adj1" fmla="val 16200000"/>
              <a:gd name="adj2" fmla="val 20994729"/>
            </a:avLst>
          </a:prstGeom>
          <a:ln w="66675" cap="rnd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5659040" y="2255847"/>
            <a:ext cx="227176" cy="227177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28" name="椭圆 27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7" name="椭圆 16"/>
          <p:cNvSpPr/>
          <p:nvPr/>
        </p:nvSpPr>
        <p:spPr>
          <a:xfrm>
            <a:off x="1774545" y="2191758"/>
            <a:ext cx="1850303" cy="1850303"/>
          </a:xfrm>
          <a:prstGeom prst="ellipse">
            <a:avLst/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1958639" y="2375852"/>
            <a:ext cx="1482115" cy="1482115"/>
            <a:chOff x="2514176" y="1608160"/>
            <a:chExt cx="3253905" cy="3253905"/>
          </a:xfrm>
        </p:grpSpPr>
        <p:sp>
          <p:nvSpPr>
            <p:cNvPr id="19" name="椭圆 18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gradFill flip="none" rotWithShape="1">
              <a:gsLst>
                <a:gs pos="0">
                  <a:srgbClr val="E1DFE0"/>
                </a:gs>
                <a:gs pos="100000">
                  <a:srgbClr val="F0EEE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1" name="弧形 20"/>
          <p:cNvSpPr/>
          <p:nvPr/>
        </p:nvSpPr>
        <p:spPr>
          <a:xfrm rot="14881093">
            <a:off x="1878252" y="2295465"/>
            <a:ext cx="1642888" cy="1642888"/>
          </a:xfrm>
          <a:prstGeom prst="arc">
            <a:avLst>
              <a:gd name="adj1" fmla="val 16200000"/>
              <a:gd name="adj2" fmla="val 3780249"/>
            </a:avLst>
          </a:prstGeom>
          <a:ln w="66675" cap="rnd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3189435" y="2440627"/>
            <a:ext cx="227176" cy="227176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31" name="椭圆 30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2028190" y="2926080"/>
            <a:ext cx="13798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交互传感器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5659120" y="2894965"/>
            <a:ext cx="1118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交互平台</a:t>
            </a:r>
          </a:p>
        </p:txBody>
      </p:sp>
      <p:sp>
        <p:nvSpPr>
          <p:cNvPr id="45" name="椭圆 44"/>
          <p:cNvSpPr/>
          <p:nvPr/>
        </p:nvSpPr>
        <p:spPr>
          <a:xfrm>
            <a:off x="8612217" y="2306027"/>
            <a:ext cx="1850303" cy="1850304"/>
          </a:xfrm>
          <a:prstGeom prst="ellipse">
            <a:avLst/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/>
          </a:p>
        </p:txBody>
      </p:sp>
      <p:grpSp>
        <p:nvGrpSpPr>
          <p:cNvPr id="48" name="组合 47"/>
          <p:cNvGrpSpPr/>
          <p:nvPr/>
        </p:nvGrpSpPr>
        <p:grpSpPr>
          <a:xfrm>
            <a:off x="8796310" y="2490120"/>
            <a:ext cx="1482115" cy="1482116"/>
            <a:chOff x="2514176" y="1608160"/>
            <a:chExt cx="3253905" cy="3253905"/>
          </a:xfrm>
        </p:grpSpPr>
        <p:sp>
          <p:nvSpPr>
            <p:cNvPr id="49" name="椭圆 48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50" name="椭圆 49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gradFill flip="none" rotWithShape="1">
              <a:gsLst>
                <a:gs pos="0">
                  <a:srgbClr val="E1DFE0"/>
                </a:gs>
                <a:gs pos="100000">
                  <a:srgbClr val="F0EEE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 dirty="0"/>
            </a:p>
          </p:txBody>
        </p:sp>
      </p:grpSp>
      <p:sp>
        <p:nvSpPr>
          <p:cNvPr id="51" name="弧形 50"/>
          <p:cNvSpPr/>
          <p:nvPr/>
        </p:nvSpPr>
        <p:spPr>
          <a:xfrm rot="14881093">
            <a:off x="8709862" y="2403673"/>
            <a:ext cx="1655012" cy="1655011"/>
          </a:xfrm>
          <a:prstGeom prst="arc">
            <a:avLst>
              <a:gd name="adj1" fmla="val 16200000"/>
              <a:gd name="adj2" fmla="val 1253523"/>
            </a:avLst>
          </a:prstGeom>
          <a:ln w="66675" cap="rnd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100"/>
          </a:p>
        </p:txBody>
      </p:sp>
      <p:grpSp>
        <p:nvGrpSpPr>
          <p:cNvPr id="52" name="组合 51"/>
          <p:cNvGrpSpPr/>
          <p:nvPr/>
        </p:nvGrpSpPr>
        <p:grpSpPr>
          <a:xfrm>
            <a:off x="9439667" y="2278753"/>
            <a:ext cx="227176" cy="227177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53" name="椭圆 52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54" name="椭圆 5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8944610" y="2926080"/>
            <a:ext cx="12007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数据采集</a:t>
            </a:r>
          </a:p>
          <a:p>
            <a:pPr algn="ctr"/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与映射</a:t>
            </a:r>
          </a:p>
        </p:txBody>
      </p:sp>
      <p:sp>
        <p:nvSpPr>
          <p:cNvPr id="57" name="TextBox 17"/>
          <p:cNvSpPr txBox="1"/>
          <p:nvPr/>
        </p:nvSpPr>
        <p:spPr>
          <a:xfrm>
            <a:off x="1792605" y="4751705"/>
            <a:ext cx="1975485" cy="1170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图像识别</a:t>
            </a: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实时速度计算</a:t>
            </a: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压力传感器</a:t>
            </a:r>
          </a:p>
        </p:txBody>
      </p:sp>
      <p:sp>
        <p:nvSpPr>
          <p:cNvPr id="61" name="TextBox 17"/>
          <p:cNvSpPr txBox="1"/>
          <p:nvPr/>
        </p:nvSpPr>
        <p:spPr>
          <a:xfrm>
            <a:off x="4754245" y="4751705"/>
            <a:ext cx="2912110" cy="1170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 algn="l">
              <a:lnSpc>
                <a:spcPct val="13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软件交互平台：Max</a:t>
            </a:r>
          </a:p>
          <a:p>
            <a:pPr marL="285750" lvl="0" indent="-285750" algn="l">
              <a:lnSpc>
                <a:spcPct val="13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硬件交互平台：Arduino</a:t>
            </a:r>
          </a:p>
        </p:txBody>
      </p:sp>
      <p:sp>
        <p:nvSpPr>
          <p:cNvPr id="65" name="TextBox 17"/>
          <p:cNvSpPr txBox="1"/>
          <p:nvPr/>
        </p:nvSpPr>
        <p:spPr>
          <a:xfrm>
            <a:off x="8200390" y="4751705"/>
            <a:ext cx="2875915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采集：传递有效数据</a:t>
            </a:r>
          </a:p>
          <a:p>
            <a:pPr marL="285750" indent="-285750" algn="ctr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映射：建立音乐知识库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152829" y="434052"/>
            <a:ext cx="21304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交互电子乐器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矩形: 圆角 88"/>
          <p:cNvSpPr/>
          <p:nvPr/>
        </p:nvSpPr>
        <p:spPr>
          <a:xfrm>
            <a:off x="1872615" y="3013075"/>
            <a:ext cx="3465830" cy="3027680"/>
          </a:xfrm>
          <a:prstGeom prst="roundRect">
            <a:avLst>
              <a:gd name="adj" fmla="val 8712"/>
            </a:avLst>
          </a:prstGeom>
          <a:gradFill flip="none" rotWithShape="1">
            <a:gsLst>
              <a:gs pos="9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TextBox 17"/>
          <p:cNvSpPr txBox="1"/>
          <p:nvPr/>
        </p:nvSpPr>
        <p:spPr>
          <a:xfrm>
            <a:off x="1961515" y="3221990"/>
            <a:ext cx="3288030" cy="2609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软件交互平台：Max</a:t>
            </a:r>
          </a:p>
          <a:p>
            <a:pPr lvl="0" algn="l">
              <a:lnSpc>
                <a:spcPct val="130000"/>
              </a:lnSpc>
              <a:buClrTx/>
              <a:buSzTx/>
              <a:buFontTx/>
            </a:pP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用于实时处理接收到的数据信号，以实现艺术家设计的特定动作或效果。我们可以在通过软件交互平台建立音乐知识库，实时接收事实进行推理反馈</a:t>
            </a:r>
          </a:p>
        </p:txBody>
      </p:sp>
      <p:sp>
        <p:nvSpPr>
          <p:cNvPr id="3" name="矩形: 圆角 2"/>
          <p:cNvSpPr/>
          <p:nvPr/>
        </p:nvSpPr>
        <p:spPr>
          <a:xfrm>
            <a:off x="1404620" y="381635"/>
            <a:ext cx="9383395" cy="54927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 rot="5400000">
            <a:off x="3566795" y="2296795"/>
            <a:ext cx="76200" cy="3048635"/>
            <a:chOff x="4142412" y="2407098"/>
            <a:chExt cx="45719" cy="3551583"/>
          </a:xfrm>
        </p:grpSpPr>
        <p:sp>
          <p:nvSpPr>
            <p:cNvPr id="14" name="矩形: 圆角 13"/>
            <p:cNvSpPr/>
            <p:nvPr/>
          </p:nvSpPr>
          <p:spPr>
            <a:xfrm>
              <a:off x="4142412" y="2407098"/>
              <a:ext cx="45719" cy="3551583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: 圆角 33"/>
            <p:cNvSpPr/>
            <p:nvPr/>
          </p:nvSpPr>
          <p:spPr>
            <a:xfrm>
              <a:off x="4142412" y="2407098"/>
              <a:ext cx="45719" cy="3551583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椭圆 6"/>
          <p:cNvSpPr/>
          <p:nvPr/>
        </p:nvSpPr>
        <p:spPr>
          <a:xfrm>
            <a:off x="5354320" y="1235075"/>
            <a:ext cx="1606550" cy="1606550"/>
          </a:xfrm>
          <a:prstGeom prst="ellipse">
            <a:avLst/>
          </a:prstGeom>
          <a:gradFill flip="none" rotWithShape="1">
            <a:gsLst>
              <a:gs pos="32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5513070" y="1393825"/>
            <a:ext cx="1287780" cy="1287780"/>
            <a:chOff x="2514176" y="1608160"/>
            <a:chExt cx="3253905" cy="3253905"/>
          </a:xfrm>
        </p:grpSpPr>
        <p:sp>
          <p:nvSpPr>
            <p:cNvPr id="8" name="椭圆 7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gradFill flip="none" rotWithShape="1">
              <a:gsLst>
                <a:gs pos="0">
                  <a:srgbClr val="E1DFE0"/>
                </a:gs>
                <a:gs pos="100000">
                  <a:srgbClr val="F0EEE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5605145" y="1854200"/>
            <a:ext cx="1103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交互平台</a:t>
            </a:r>
          </a:p>
        </p:txBody>
      </p:sp>
      <p:sp>
        <p:nvSpPr>
          <p:cNvPr id="5" name="矩形: 圆角 88"/>
          <p:cNvSpPr/>
          <p:nvPr/>
        </p:nvSpPr>
        <p:spPr>
          <a:xfrm>
            <a:off x="6959600" y="3013075"/>
            <a:ext cx="3521075" cy="3027680"/>
          </a:xfrm>
          <a:prstGeom prst="roundRect">
            <a:avLst>
              <a:gd name="adj" fmla="val 8712"/>
            </a:avLst>
          </a:prstGeom>
          <a:gradFill flip="none" rotWithShape="1">
            <a:gsLst>
              <a:gs pos="9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17"/>
          <p:cNvSpPr txBox="1"/>
          <p:nvPr/>
        </p:nvSpPr>
        <p:spPr>
          <a:xfrm>
            <a:off x="7193280" y="3222625"/>
            <a:ext cx="3053715" cy="2609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硬件交互平台：Arduino</a:t>
            </a:r>
          </a:p>
          <a:p>
            <a:pPr lvl="0" algn="l">
              <a:lnSpc>
                <a:spcPct val="130000"/>
              </a:lnSpc>
              <a:buClrTx/>
              <a:buSzTx/>
              <a:buFontTx/>
            </a:pP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指实现交互动作的识别与信号处理所需的硬件设备，通常集成有中央处理器、储存器、I/O接口、外部资源接口等组件</a:t>
            </a:r>
          </a:p>
        </p:txBody>
      </p:sp>
      <p:grpSp>
        <p:nvGrpSpPr>
          <p:cNvPr id="9" name="组合 8"/>
          <p:cNvGrpSpPr/>
          <p:nvPr/>
        </p:nvGrpSpPr>
        <p:grpSpPr>
          <a:xfrm rot="5400000">
            <a:off x="8679180" y="2296795"/>
            <a:ext cx="76200" cy="3048635"/>
            <a:chOff x="4142412" y="2407098"/>
            <a:chExt cx="45719" cy="3551583"/>
          </a:xfrm>
        </p:grpSpPr>
        <p:sp>
          <p:nvSpPr>
            <p:cNvPr id="10" name="矩形: 圆角 13"/>
            <p:cNvSpPr/>
            <p:nvPr/>
          </p:nvSpPr>
          <p:spPr>
            <a:xfrm>
              <a:off x="4142412" y="2407098"/>
              <a:ext cx="45719" cy="3551583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: 圆角 33"/>
            <p:cNvSpPr/>
            <p:nvPr/>
          </p:nvSpPr>
          <p:spPr>
            <a:xfrm>
              <a:off x="4142412" y="2407098"/>
              <a:ext cx="45719" cy="3551583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5152829" y="434052"/>
            <a:ext cx="21304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交互电子乐器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7729220" y="1246505"/>
            <a:ext cx="26212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2230860" y="1431747"/>
            <a:ext cx="3253905" cy="3253905"/>
            <a:chOff x="2514176" y="1608160"/>
            <a:chExt cx="3253905" cy="3253905"/>
          </a:xfrm>
        </p:grpSpPr>
        <p:sp>
          <p:nvSpPr>
            <p:cNvPr id="14" name="椭圆 13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gradFill flip="none" rotWithShape="1">
              <a:gsLst>
                <a:gs pos="0">
                  <a:srgbClr val="E9E7E8"/>
                </a:gs>
                <a:gs pos="100000">
                  <a:srgbClr val="F0EEE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56067" y="2777762"/>
            <a:ext cx="1764203" cy="1764203"/>
            <a:chOff x="1250550" y="4502456"/>
            <a:chExt cx="1349602" cy="1349602"/>
          </a:xfrm>
        </p:grpSpPr>
        <p:sp>
          <p:nvSpPr>
            <p:cNvPr id="16" name="椭圆 15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828163" y="2476371"/>
            <a:ext cx="23337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729220" y="2534285"/>
            <a:ext cx="28340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7729220" y="3822065"/>
            <a:ext cx="26212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项目意义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729220" y="5109210"/>
            <a:ext cx="28346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技术可行性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220405" y="486415"/>
            <a:ext cx="2023472" cy="2023472"/>
            <a:chOff x="1250550" y="4502456"/>
            <a:chExt cx="1349602" cy="1349602"/>
          </a:xfrm>
        </p:grpSpPr>
        <p:sp>
          <p:nvSpPr>
            <p:cNvPr id="32" name="椭圆 31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334378" y="73381"/>
            <a:ext cx="2057823" cy="2057823"/>
            <a:chOff x="2514176" y="1608160"/>
            <a:chExt cx="3253905" cy="3253905"/>
          </a:xfrm>
        </p:grpSpPr>
        <p:sp>
          <p:nvSpPr>
            <p:cNvPr id="37" name="椭圆 36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gradFill flip="none" rotWithShape="1">
              <a:gsLst>
                <a:gs pos="0">
                  <a:srgbClr val="E1DFE0"/>
                </a:gs>
                <a:gs pos="100000">
                  <a:srgbClr val="F0EEE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050387" y="4056520"/>
            <a:ext cx="2739465" cy="2739465"/>
            <a:chOff x="2514176" y="1608160"/>
            <a:chExt cx="3253905" cy="3253905"/>
          </a:xfrm>
        </p:grpSpPr>
        <p:sp>
          <p:nvSpPr>
            <p:cNvPr id="40" name="椭圆 39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2514176" y="1608160"/>
              <a:ext cx="3253905" cy="3253905"/>
            </a:xfrm>
            <a:prstGeom prst="ellipse">
              <a:avLst/>
            </a:prstGeom>
            <a:gradFill flip="none" rotWithShape="1">
              <a:gsLst>
                <a:gs pos="0">
                  <a:srgbClr val="E3E1E2"/>
                </a:gs>
                <a:gs pos="100000">
                  <a:srgbClr val="F0EEE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607248" y="1115956"/>
            <a:ext cx="764390" cy="764390"/>
            <a:chOff x="6607248" y="1115956"/>
            <a:chExt cx="764390" cy="764390"/>
          </a:xfrm>
        </p:grpSpPr>
        <p:grpSp>
          <p:nvGrpSpPr>
            <p:cNvPr id="89" name="组合 88"/>
            <p:cNvGrpSpPr/>
            <p:nvPr/>
          </p:nvGrpSpPr>
          <p:grpSpPr>
            <a:xfrm>
              <a:off x="6607248" y="1115956"/>
              <a:ext cx="764390" cy="764390"/>
              <a:chOff x="2514176" y="1608160"/>
              <a:chExt cx="3253905" cy="3253905"/>
            </a:xfrm>
          </p:grpSpPr>
          <p:sp>
            <p:nvSpPr>
              <p:cNvPr id="91" name="椭圆 90"/>
              <p:cNvSpPr/>
              <p:nvPr/>
            </p:nvSpPr>
            <p:spPr>
              <a:xfrm>
                <a:off x="2514176" y="1608160"/>
                <a:ext cx="3253905" cy="325390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304800" dist="127000" dir="13500000" algn="br" rotWithShape="0">
                  <a:schemeClr val="bg1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>
                <a:off x="2514176" y="1608160"/>
                <a:ext cx="3253905" cy="3253905"/>
              </a:xfrm>
              <a:prstGeom prst="ellipse">
                <a:avLst/>
              </a:prstGeom>
              <a:gradFill>
                <a:gsLst>
                  <a:gs pos="0">
                    <a:srgbClr val="DDDBDC"/>
                  </a:gs>
                  <a:gs pos="100000">
                    <a:srgbClr val="E9E7E8"/>
                  </a:gs>
                </a:gsLst>
                <a:lin ang="2700000" scaled="1"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05" name="椭圆 104"/>
            <p:cNvSpPr/>
            <p:nvPr/>
          </p:nvSpPr>
          <p:spPr>
            <a:xfrm>
              <a:off x="6706012" y="1214720"/>
              <a:ext cx="566861" cy="56686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6786376" y="1313484"/>
              <a:ext cx="5358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6607248" y="4925368"/>
            <a:ext cx="764390" cy="764390"/>
            <a:chOff x="6607248" y="1115956"/>
            <a:chExt cx="764390" cy="764390"/>
          </a:xfrm>
        </p:grpSpPr>
        <p:grpSp>
          <p:nvGrpSpPr>
            <p:cNvPr id="111" name="组合 110"/>
            <p:cNvGrpSpPr/>
            <p:nvPr/>
          </p:nvGrpSpPr>
          <p:grpSpPr>
            <a:xfrm>
              <a:off x="6607248" y="1115956"/>
              <a:ext cx="764390" cy="764390"/>
              <a:chOff x="2514176" y="1608160"/>
              <a:chExt cx="3253905" cy="3253905"/>
            </a:xfrm>
          </p:grpSpPr>
          <p:sp>
            <p:nvSpPr>
              <p:cNvPr id="114" name="椭圆 113"/>
              <p:cNvSpPr/>
              <p:nvPr/>
            </p:nvSpPr>
            <p:spPr>
              <a:xfrm>
                <a:off x="2514176" y="1608160"/>
                <a:ext cx="3253905" cy="325390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304800" dist="127000" dir="13500000" algn="br" rotWithShape="0">
                  <a:schemeClr val="bg1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椭圆 114"/>
              <p:cNvSpPr/>
              <p:nvPr/>
            </p:nvSpPr>
            <p:spPr>
              <a:xfrm>
                <a:off x="2514176" y="1608160"/>
                <a:ext cx="3253905" cy="3253905"/>
              </a:xfrm>
              <a:prstGeom prst="ellipse">
                <a:avLst/>
              </a:prstGeom>
              <a:gradFill>
                <a:gsLst>
                  <a:gs pos="0">
                    <a:srgbClr val="DDDBDC"/>
                  </a:gs>
                  <a:gs pos="100000">
                    <a:srgbClr val="E9E7E8"/>
                  </a:gs>
                </a:gsLst>
                <a:lin ang="2700000" scaled="1"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12" name="椭圆 111"/>
            <p:cNvSpPr/>
            <p:nvPr/>
          </p:nvSpPr>
          <p:spPr>
            <a:xfrm>
              <a:off x="6706012" y="1214720"/>
              <a:ext cx="566861" cy="56686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6786376" y="1313484"/>
              <a:ext cx="5358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6607248" y="3655564"/>
            <a:ext cx="764390" cy="764390"/>
            <a:chOff x="6607248" y="1115956"/>
            <a:chExt cx="764390" cy="764390"/>
          </a:xfrm>
        </p:grpSpPr>
        <p:grpSp>
          <p:nvGrpSpPr>
            <p:cNvPr id="117" name="组合 116"/>
            <p:cNvGrpSpPr/>
            <p:nvPr/>
          </p:nvGrpSpPr>
          <p:grpSpPr>
            <a:xfrm>
              <a:off x="6607248" y="1115956"/>
              <a:ext cx="764390" cy="764390"/>
              <a:chOff x="2514176" y="1608160"/>
              <a:chExt cx="3253905" cy="3253905"/>
            </a:xfrm>
          </p:grpSpPr>
          <p:sp>
            <p:nvSpPr>
              <p:cNvPr id="120" name="椭圆 119"/>
              <p:cNvSpPr/>
              <p:nvPr/>
            </p:nvSpPr>
            <p:spPr>
              <a:xfrm>
                <a:off x="2514176" y="1608160"/>
                <a:ext cx="3253905" cy="325390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304800" dist="127000" dir="13500000" algn="br" rotWithShape="0">
                  <a:schemeClr val="bg1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>
                <a:off x="2514176" y="1608160"/>
                <a:ext cx="3253905" cy="3253905"/>
              </a:xfrm>
              <a:prstGeom prst="ellipse">
                <a:avLst/>
              </a:prstGeom>
              <a:gradFill>
                <a:gsLst>
                  <a:gs pos="0">
                    <a:srgbClr val="DDDBDC"/>
                  </a:gs>
                  <a:gs pos="100000">
                    <a:srgbClr val="E9E7E8"/>
                  </a:gs>
                </a:gsLst>
                <a:lin ang="2700000" scaled="1"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18" name="椭圆 117"/>
            <p:cNvSpPr/>
            <p:nvPr/>
          </p:nvSpPr>
          <p:spPr>
            <a:xfrm>
              <a:off x="6706012" y="1214720"/>
              <a:ext cx="566861" cy="566861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6786376" y="1313484"/>
              <a:ext cx="5358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607248" y="2385760"/>
            <a:ext cx="764390" cy="764390"/>
            <a:chOff x="6607248" y="1115956"/>
            <a:chExt cx="764390" cy="764390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607248" y="1115956"/>
              <a:ext cx="764390" cy="764390"/>
              <a:chOff x="2514176" y="1608160"/>
              <a:chExt cx="3253905" cy="3253905"/>
            </a:xfrm>
          </p:grpSpPr>
          <p:sp>
            <p:nvSpPr>
              <p:cNvPr id="126" name="椭圆 125"/>
              <p:cNvSpPr/>
              <p:nvPr/>
            </p:nvSpPr>
            <p:spPr>
              <a:xfrm>
                <a:off x="2514176" y="1608160"/>
                <a:ext cx="3253905" cy="325390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304800" dist="127000" dir="13500000" algn="br" rotWithShape="0">
                  <a:schemeClr val="bg1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椭圆 126"/>
              <p:cNvSpPr/>
              <p:nvPr/>
            </p:nvSpPr>
            <p:spPr>
              <a:xfrm>
                <a:off x="2514176" y="1608160"/>
                <a:ext cx="3253905" cy="3253905"/>
              </a:xfrm>
              <a:prstGeom prst="ellipse">
                <a:avLst/>
              </a:prstGeom>
              <a:gradFill>
                <a:gsLst>
                  <a:gs pos="0">
                    <a:srgbClr val="DDDBDC"/>
                  </a:gs>
                  <a:gs pos="100000">
                    <a:srgbClr val="E9E7E8"/>
                  </a:gs>
                </a:gsLst>
                <a:lin ang="2700000" scaled="1"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24" name="椭圆 123"/>
            <p:cNvSpPr/>
            <p:nvPr/>
          </p:nvSpPr>
          <p:spPr>
            <a:xfrm>
              <a:off x="6706012" y="1214720"/>
              <a:ext cx="566861" cy="56686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6786376" y="1313484"/>
              <a:ext cx="5358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: 圆角 44"/>
          <p:cNvSpPr/>
          <p:nvPr/>
        </p:nvSpPr>
        <p:spPr>
          <a:xfrm>
            <a:off x="1533734" y="2265554"/>
            <a:ext cx="9141725" cy="120032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04800" dist="127000" dir="13500000" algn="b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: 圆角 45"/>
          <p:cNvSpPr/>
          <p:nvPr/>
        </p:nvSpPr>
        <p:spPr>
          <a:xfrm>
            <a:off x="1533734" y="2265554"/>
            <a:ext cx="9141725" cy="1200329"/>
          </a:xfrm>
          <a:prstGeom prst="roundRect">
            <a:avLst/>
          </a:prstGeom>
          <a:gradFill flip="none" rotWithShape="1">
            <a:gsLst>
              <a:gs pos="100000">
                <a:srgbClr val="E9E7E8"/>
              </a:gs>
              <a:gs pos="59000">
                <a:srgbClr val="F0EEEF"/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4147446" y="2265995"/>
            <a:ext cx="39148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solidFill>
                  <a:srgbClr val="838991"/>
                </a:solidFill>
                <a:latin typeface="Arial Black" panose="020B0A04020102020204" pitchFamily="34" charset="0"/>
              </a:rPr>
              <a:t>谢谢观看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5097056" y="3741973"/>
            <a:ext cx="344777" cy="344777"/>
            <a:chOff x="1250550" y="4502456"/>
            <a:chExt cx="1349602" cy="1349602"/>
          </a:xfrm>
          <a:solidFill>
            <a:srgbClr val="00B0F0"/>
          </a:solidFill>
        </p:grpSpPr>
        <p:sp>
          <p:nvSpPr>
            <p:cNvPr id="17" name="椭圆 16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69013" y="3741973"/>
            <a:ext cx="344777" cy="344777"/>
            <a:chOff x="1250550" y="4502456"/>
            <a:chExt cx="1349602" cy="1349602"/>
          </a:xfrm>
          <a:solidFill>
            <a:srgbClr val="92D050"/>
          </a:solidFill>
        </p:grpSpPr>
        <p:sp>
          <p:nvSpPr>
            <p:cNvPr id="24" name="椭圆 2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240969" y="3741973"/>
            <a:ext cx="344777" cy="344777"/>
            <a:chOff x="1250550" y="4502456"/>
            <a:chExt cx="1349602" cy="1349602"/>
          </a:xfrm>
          <a:solidFill>
            <a:srgbClr val="FFC000"/>
          </a:solidFill>
        </p:grpSpPr>
        <p:sp>
          <p:nvSpPr>
            <p:cNvPr id="31" name="椭圆 30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812927" y="3741973"/>
            <a:ext cx="344777" cy="344777"/>
            <a:chOff x="1250550" y="4502456"/>
            <a:chExt cx="1349602" cy="1349602"/>
          </a:xfrm>
          <a:solidFill>
            <a:srgbClr val="FF0000"/>
          </a:solidFill>
        </p:grpSpPr>
        <p:sp>
          <p:nvSpPr>
            <p:cNvPr id="40" name="椭圆 39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139565" y="5347335"/>
            <a:ext cx="3885565" cy="784225"/>
            <a:chOff x="3173549" y="5216105"/>
            <a:chExt cx="5498425" cy="784016"/>
          </a:xfrm>
        </p:grpSpPr>
        <p:sp>
          <p:nvSpPr>
            <p:cNvPr id="3" name="矩形: 圆角 49"/>
            <p:cNvSpPr/>
            <p:nvPr/>
          </p:nvSpPr>
          <p:spPr>
            <a:xfrm>
              <a:off x="3213448" y="5216106"/>
              <a:ext cx="5458526" cy="78401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" name="矩形: 圆角 50"/>
            <p:cNvSpPr/>
            <p:nvPr/>
          </p:nvSpPr>
          <p:spPr>
            <a:xfrm>
              <a:off x="3173549" y="5216105"/>
              <a:ext cx="5458526" cy="784015"/>
            </a:xfrm>
            <a:prstGeom prst="roundRect">
              <a:avLst/>
            </a:prstGeom>
            <a:gradFill flip="none" rotWithShape="1">
              <a:gsLst>
                <a:gs pos="100000">
                  <a:srgbClr val="E9E7E8"/>
                </a:gs>
                <a:gs pos="59000">
                  <a:srgbClr val="F0EEEF"/>
                </a:gs>
              </a:gsLst>
              <a:lin ang="13500000" scaled="1"/>
              <a:tileRect/>
            </a:gradFill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文本框 4"/>
            <p:cNvSpPr txBox="1"/>
            <p:nvPr/>
          </p:nvSpPr>
          <p:spPr bwMode="auto">
            <a:xfrm>
              <a:off x="3954417" y="5409093"/>
              <a:ext cx="3976227" cy="39867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8389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汇报人：王彦景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/>
        </p:nvSpPr>
        <p:spPr>
          <a:xfrm>
            <a:off x="3155092" y="1254211"/>
            <a:ext cx="5881816" cy="4349578"/>
          </a:xfrm>
          <a:prstGeom prst="roundRect">
            <a:avLst>
              <a:gd name="adj" fmla="val 8712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04800" dist="127000" dir="13500000" algn="b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3155092" y="1254211"/>
            <a:ext cx="5881816" cy="4349578"/>
          </a:xfrm>
          <a:prstGeom prst="roundRect">
            <a:avLst>
              <a:gd name="adj" fmla="val 8712"/>
            </a:avLst>
          </a:prstGeom>
          <a:solidFill>
            <a:srgbClr val="F0EEEF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683125" y="2967990"/>
            <a:ext cx="29597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5447412" y="1366221"/>
            <a:ext cx="14311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7200" b="1" dirty="0">
              <a:solidFill>
                <a:srgbClr val="83899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5454378" y="5227579"/>
            <a:ext cx="1283245" cy="214706"/>
            <a:chOff x="4475151" y="2329911"/>
            <a:chExt cx="3281598" cy="549060"/>
          </a:xfrm>
        </p:grpSpPr>
        <p:grpSp>
          <p:nvGrpSpPr>
            <p:cNvPr id="23" name="组合 22"/>
            <p:cNvGrpSpPr/>
            <p:nvPr/>
          </p:nvGrpSpPr>
          <p:grpSpPr>
            <a:xfrm>
              <a:off x="4475151" y="2329911"/>
              <a:ext cx="549060" cy="549060"/>
              <a:chOff x="1250550" y="4502456"/>
              <a:chExt cx="1349602" cy="1349602"/>
            </a:xfrm>
            <a:solidFill>
              <a:srgbClr val="00B0F0"/>
            </a:solidFill>
          </p:grpSpPr>
          <p:sp>
            <p:nvSpPr>
              <p:cNvPr id="34" name="椭圆 33"/>
              <p:cNvSpPr/>
              <p:nvPr/>
            </p:nvSpPr>
            <p:spPr>
              <a:xfrm>
                <a:off x="1250550" y="4502456"/>
                <a:ext cx="1349602" cy="1349602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698500" dist="584200" dir="13500000" algn="b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/>
              <p:cNvSpPr/>
              <p:nvPr/>
            </p:nvSpPr>
            <p:spPr>
              <a:xfrm>
                <a:off x="1250550" y="4502456"/>
                <a:ext cx="1349602" cy="1349602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5385997" y="2329911"/>
              <a:ext cx="549060" cy="549060"/>
              <a:chOff x="1250550" y="4502456"/>
              <a:chExt cx="1349602" cy="1349602"/>
            </a:xfrm>
            <a:solidFill>
              <a:srgbClr val="92D050"/>
            </a:solidFill>
          </p:grpSpPr>
          <p:sp>
            <p:nvSpPr>
              <p:cNvPr id="32" name="椭圆 31"/>
              <p:cNvSpPr/>
              <p:nvPr/>
            </p:nvSpPr>
            <p:spPr>
              <a:xfrm>
                <a:off x="1250550" y="4502456"/>
                <a:ext cx="1349602" cy="1349602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698500" dist="584200" dir="13500000" algn="b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1250550" y="4502456"/>
                <a:ext cx="1349602" cy="1349602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6296842" y="2329911"/>
              <a:ext cx="549060" cy="549060"/>
              <a:chOff x="1250550" y="4502456"/>
              <a:chExt cx="1349602" cy="1349602"/>
            </a:xfrm>
            <a:solidFill>
              <a:srgbClr val="FFC000"/>
            </a:solidFill>
          </p:grpSpPr>
          <p:sp>
            <p:nvSpPr>
              <p:cNvPr id="30" name="椭圆 29"/>
              <p:cNvSpPr/>
              <p:nvPr/>
            </p:nvSpPr>
            <p:spPr>
              <a:xfrm>
                <a:off x="1250550" y="4502456"/>
                <a:ext cx="1349602" cy="1349602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698500" dist="584200" dir="13500000" algn="b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1250550" y="4502456"/>
                <a:ext cx="1349602" cy="1349602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7207689" y="2329911"/>
              <a:ext cx="549060" cy="549060"/>
              <a:chOff x="1250550" y="4502456"/>
              <a:chExt cx="1349602" cy="1349602"/>
            </a:xfrm>
            <a:solidFill>
              <a:srgbClr val="FF0000"/>
            </a:solidFill>
          </p:grpSpPr>
          <p:sp>
            <p:nvSpPr>
              <p:cNvPr id="27" name="椭圆 26"/>
              <p:cNvSpPr/>
              <p:nvPr/>
            </p:nvSpPr>
            <p:spPr>
              <a:xfrm>
                <a:off x="1250550" y="4502456"/>
                <a:ext cx="1349602" cy="1349602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698500" dist="584200" dir="13500000" algn="b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1250550" y="4502456"/>
                <a:ext cx="1349602" cy="1349602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04424" y="381347"/>
            <a:ext cx="9383151" cy="549062"/>
            <a:chOff x="1404424" y="381347"/>
            <a:chExt cx="9383151" cy="549062"/>
          </a:xfrm>
        </p:grpSpPr>
        <p:sp>
          <p:nvSpPr>
            <p:cNvPr id="3" name="矩形: 圆角 2"/>
            <p:cNvSpPr/>
            <p:nvPr/>
          </p:nvSpPr>
          <p:spPr>
            <a:xfrm>
              <a:off x="1404424" y="381347"/>
              <a:ext cx="9383151" cy="54906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32000">
                  <a:srgbClr val="F0EEEF"/>
                </a:gs>
                <a:gs pos="0">
                  <a:schemeClr val="bg1"/>
                </a:gs>
              </a:gsLst>
              <a:lin ang="16200000" scaled="1"/>
              <a:tileRect/>
            </a:gra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655749" y="425797"/>
              <a:ext cx="88011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8389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引入</a:t>
              </a:r>
            </a:p>
          </p:txBody>
        </p:sp>
      </p:grpSp>
      <p:sp>
        <p:nvSpPr>
          <p:cNvPr id="13" name="矩形: 圆角 12"/>
          <p:cNvSpPr/>
          <p:nvPr/>
        </p:nvSpPr>
        <p:spPr>
          <a:xfrm>
            <a:off x="798197" y="1361313"/>
            <a:ext cx="10349948" cy="5115340"/>
          </a:xfrm>
          <a:prstGeom prst="roundRect">
            <a:avLst>
              <a:gd name="adj" fmla="val 8895"/>
            </a:avLst>
          </a:prstGeom>
          <a:gradFill flip="none" rotWithShape="1">
            <a:gsLst>
              <a:gs pos="6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智能系统展示-引入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102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1497330"/>
            <a:ext cx="8610600" cy="48437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90000">
                <p:cTn id="2" fill="remove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48970" y="2829560"/>
            <a:ext cx="115436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/>
              <a:t>智能音乐交互系统</a:t>
            </a:r>
          </a:p>
          <a:p>
            <a:pPr algn="ctr"/>
            <a:r>
              <a:rPr lang="zh-CN" altLang="en-US" sz="3600"/>
              <a:t>可以实时的，以人机交互的方式生成音乐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 flipV="1">
            <a:off x="7695935" y="2243892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9" name="椭圆 48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flipV="1">
            <a:off x="7695935" y="3792709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5" name="椭圆 44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2" name="组合 41"/>
          <p:cNvGrpSpPr/>
          <p:nvPr/>
        </p:nvGrpSpPr>
        <p:grpSpPr>
          <a:xfrm flipV="1">
            <a:off x="7695935" y="5341527"/>
            <a:ext cx="410879" cy="410879"/>
            <a:chOff x="1250550" y="4502456"/>
            <a:chExt cx="1349602" cy="1349602"/>
          </a:xfrm>
          <a:solidFill>
            <a:srgbClr val="F0EEEF"/>
          </a:solidFill>
        </p:grpSpPr>
        <p:sp>
          <p:nvSpPr>
            <p:cNvPr id="43" name="椭圆 42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35000" y="1955800"/>
            <a:ext cx="6113780" cy="4085590"/>
            <a:chOff x="3155091" y="1254209"/>
            <a:chExt cx="5881817" cy="4349580"/>
          </a:xfrm>
        </p:grpSpPr>
        <p:sp>
          <p:nvSpPr>
            <p:cNvPr id="21" name="矩形: 圆角 20"/>
            <p:cNvSpPr/>
            <p:nvPr/>
          </p:nvSpPr>
          <p:spPr>
            <a:xfrm>
              <a:off x="3155092" y="1254211"/>
              <a:ext cx="5881816" cy="4349578"/>
            </a:xfrm>
            <a:prstGeom prst="roundRect">
              <a:avLst>
                <a:gd name="adj" fmla="val 87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: 圆角 21"/>
            <p:cNvSpPr/>
            <p:nvPr/>
          </p:nvSpPr>
          <p:spPr>
            <a:xfrm>
              <a:off x="3155091" y="1254209"/>
              <a:ext cx="5881816" cy="4349578"/>
            </a:xfrm>
            <a:prstGeom prst="roundRect">
              <a:avLst>
                <a:gd name="adj" fmla="val 8712"/>
              </a:avLst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TextBox 17"/>
          <p:cNvSpPr txBox="1"/>
          <p:nvPr/>
        </p:nvSpPr>
        <p:spPr>
          <a:xfrm>
            <a:off x="8587765" y="2516589"/>
            <a:ext cx="3436036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指彼此相错，相互来往联系所产生的一个变化或者过程。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8587765" y="2147257"/>
            <a:ext cx="122489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</a:t>
            </a:r>
          </a:p>
        </p:txBody>
      </p:sp>
      <p:sp>
        <p:nvSpPr>
          <p:cNvPr id="26" name="TextBox 17"/>
          <p:cNvSpPr txBox="1"/>
          <p:nvPr/>
        </p:nvSpPr>
        <p:spPr>
          <a:xfrm>
            <a:off x="8587765" y="3885180"/>
            <a:ext cx="3436036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广义来讲，凡是使用电子合成器、效果器等电子乐器或设备产生的电子音响，都可以被称之为电子音乐。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8587765" y="3515848"/>
            <a:ext cx="122489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电子音乐</a:t>
            </a:r>
          </a:p>
        </p:txBody>
      </p:sp>
      <p:sp>
        <p:nvSpPr>
          <p:cNvPr id="29" name="TextBox 17"/>
          <p:cNvSpPr txBox="1"/>
          <p:nvPr/>
        </p:nvSpPr>
        <p:spPr>
          <a:xfrm>
            <a:off x="8587765" y="5388174"/>
            <a:ext cx="3436036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让听众参与到音乐的创造过程中，影响音乐的进程，使听众由被动接受音乐转变为音乐组成的一部分。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587765" y="5018842"/>
            <a:ext cx="122489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交互音乐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1404424" y="381347"/>
            <a:ext cx="9383151" cy="549062"/>
            <a:chOff x="1404424" y="381347"/>
            <a:chExt cx="9383151" cy="549062"/>
          </a:xfrm>
        </p:grpSpPr>
        <p:sp>
          <p:nvSpPr>
            <p:cNvPr id="37" name="矩形: 圆角 36"/>
            <p:cNvSpPr/>
            <p:nvPr/>
          </p:nvSpPr>
          <p:spPr>
            <a:xfrm>
              <a:off x="1404424" y="381347"/>
              <a:ext cx="9383151" cy="54906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32000">
                  <a:srgbClr val="F0EEEF"/>
                </a:gs>
                <a:gs pos="0">
                  <a:schemeClr val="bg1"/>
                </a:gs>
              </a:gsLst>
              <a:lin ang="16200000" scaled="1"/>
              <a:tileRect/>
            </a:gra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4875334" y="425162"/>
              <a:ext cx="244157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8389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交互式电子音乐</a:t>
              </a:r>
            </a:p>
          </p:txBody>
        </p:sp>
      </p:grpSp>
      <p:sp>
        <p:nvSpPr>
          <p:cNvPr id="3" name="矩形: 圆角 3"/>
          <p:cNvSpPr/>
          <p:nvPr/>
        </p:nvSpPr>
        <p:spPr>
          <a:xfrm>
            <a:off x="905510" y="2352040"/>
            <a:ext cx="5573395" cy="3292475"/>
          </a:xfrm>
          <a:prstGeom prst="roundRect">
            <a:avLst>
              <a:gd name="adj" fmla="val 12613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04424" y="381347"/>
            <a:ext cx="9383151" cy="549062"/>
            <a:chOff x="1404424" y="381347"/>
            <a:chExt cx="9383151" cy="549062"/>
          </a:xfrm>
        </p:grpSpPr>
        <p:sp>
          <p:nvSpPr>
            <p:cNvPr id="3" name="矩形: 圆角 2"/>
            <p:cNvSpPr/>
            <p:nvPr/>
          </p:nvSpPr>
          <p:spPr>
            <a:xfrm>
              <a:off x="1404424" y="381347"/>
              <a:ext cx="9383151" cy="54906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32000">
                  <a:srgbClr val="F0EEEF"/>
                </a:gs>
                <a:gs pos="0">
                  <a:schemeClr val="bg1"/>
                </a:gs>
              </a:gsLst>
              <a:lin ang="16200000" scaled="1"/>
              <a:tileRect/>
            </a:gra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773734" y="425797"/>
              <a:ext cx="264223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400" dirty="0">
                  <a:solidFill>
                    <a:srgbClr val="8389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智能音乐交互系统</a:t>
              </a:r>
            </a:p>
          </p:txBody>
        </p:sp>
      </p:grpSp>
      <p:sp>
        <p:nvSpPr>
          <p:cNvPr id="13" name="矩形: 圆角 12"/>
          <p:cNvSpPr/>
          <p:nvPr/>
        </p:nvSpPr>
        <p:spPr>
          <a:xfrm>
            <a:off x="899795" y="1324610"/>
            <a:ext cx="10390505" cy="5309235"/>
          </a:xfrm>
          <a:prstGeom prst="roundRect">
            <a:avLst>
              <a:gd name="adj" fmla="val 8895"/>
            </a:avLst>
          </a:prstGeom>
          <a:gradFill flip="none" rotWithShape="1">
            <a:gsLst>
              <a:gs pos="6000">
                <a:srgbClr val="F0EEEF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 rot="5400000">
            <a:off x="6043295" y="485140"/>
            <a:ext cx="104775" cy="9383395"/>
            <a:chOff x="4142412" y="2407098"/>
            <a:chExt cx="45719" cy="3551583"/>
          </a:xfrm>
        </p:grpSpPr>
        <p:sp>
          <p:nvSpPr>
            <p:cNvPr id="14" name="矩形: 圆角 13"/>
            <p:cNvSpPr/>
            <p:nvPr/>
          </p:nvSpPr>
          <p:spPr>
            <a:xfrm>
              <a:off x="4142412" y="2407098"/>
              <a:ext cx="45719" cy="3551583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: 圆角 33"/>
            <p:cNvSpPr/>
            <p:nvPr/>
          </p:nvSpPr>
          <p:spPr>
            <a:xfrm>
              <a:off x="4142412" y="2407098"/>
              <a:ext cx="45719" cy="3551583"/>
            </a:xfrm>
            <a:prstGeom prst="roundRect">
              <a:avLst/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TextBox 17"/>
          <p:cNvSpPr txBox="1"/>
          <p:nvPr/>
        </p:nvSpPr>
        <p:spPr>
          <a:xfrm>
            <a:off x="1605915" y="5384165"/>
            <a:ext cx="8978265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在我们的智能音乐交互系统中，表演者在屏幕上的滑动动作由传感器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实时捕捉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，并且传送至处理器。处理器解释这些动作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映射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成为数据，该数据作为一个事实，推理机根据当前事实去预设的音乐知识库匹配规则。规则匹配成功后，产生新的事实，即向表演者提供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实时的声音等各种形式的反馈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5" name="矩形: 圆角 3"/>
          <p:cNvSpPr/>
          <p:nvPr/>
        </p:nvSpPr>
        <p:spPr>
          <a:xfrm>
            <a:off x="1404620" y="1615440"/>
            <a:ext cx="9383395" cy="3292475"/>
          </a:xfrm>
          <a:prstGeom prst="roundRect">
            <a:avLst>
              <a:gd name="adj" fmla="val 12613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/>
        </p:nvSpPr>
        <p:spPr>
          <a:xfrm>
            <a:off x="3155092" y="1254211"/>
            <a:ext cx="5881816" cy="4349578"/>
          </a:xfrm>
          <a:prstGeom prst="roundRect">
            <a:avLst>
              <a:gd name="adj" fmla="val 8712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04800" dist="127000" dir="13500000" algn="b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3155092" y="1254211"/>
            <a:ext cx="5881816" cy="4349578"/>
          </a:xfrm>
          <a:prstGeom prst="roundRect">
            <a:avLst>
              <a:gd name="adj" fmla="val 8712"/>
            </a:avLst>
          </a:prstGeom>
          <a:solidFill>
            <a:srgbClr val="F0EEEF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664075" y="2967990"/>
            <a:ext cx="32194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5447412" y="1366221"/>
            <a:ext cx="14311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solidFill>
                  <a:srgbClr val="8389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7200" b="1" dirty="0">
              <a:solidFill>
                <a:srgbClr val="83899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5454378" y="5227579"/>
            <a:ext cx="214706" cy="214706"/>
            <a:chOff x="1250550" y="4502456"/>
            <a:chExt cx="1349602" cy="1349602"/>
          </a:xfrm>
          <a:solidFill>
            <a:srgbClr val="00B0F0"/>
          </a:solidFill>
        </p:grpSpPr>
        <p:sp>
          <p:nvSpPr>
            <p:cNvPr id="34" name="椭圆 3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810558" y="5227579"/>
            <a:ext cx="214706" cy="214706"/>
            <a:chOff x="1250550" y="4502456"/>
            <a:chExt cx="1349602" cy="1349602"/>
          </a:xfrm>
          <a:solidFill>
            <a:srgbClr val="92D050"/>
          </a:solidFill>
        </p:grpSpPr>
        <p:sp>
          <p:nvSpPr>
            <p:cNvPr id="32" name="椭圆 31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166737" y="5227579"/>
            <a:ext cx="214706" cy="214706"/>
            <a:chOff x="1250550" y="4502456"/>
            <a:chExt cx="1349602" cy="1349602"/>
          </a:xfrm>
          <a:solidFill>
            <a:srgbClr val="FFC000"/>
          </a:solidFill>
        </p:grpSpPr>
        <p:sp>
          <p:nvSpPr>
            <p:cNvPr id="30" name="椭圆 29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522917" y="5227579"/>
            <a:ext cx="214706" cy="214706"/>
            <a:chOff x="1250550" y="4502456"/>
            <a:chExt cx="1349602" cy="1349602"/>
          </a:xfrm>
          <a:solidFill>
            <a:srgbClr val="FF0000"/>
          </a:solidFill>
        </p:grpSpPr>
        <p:sp>
          <p:nvSpPr>
            <p:cNvPr id="27" name="椭圆 26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04424" y="381347"/>
            <a:ext cx="9383151" cy="549062"/>
            <a:chOff x="1404424" y="381347"/>
            <a:chExt cx="9383151" cy="549062"/>
          </a:xfrm>
        </p:grpSpPr>
        <p:sp>
          <p:nvSpPr>
            <p:cNvPr id="3" name="矩形: 圆角 2"/>
            <p:cNvSpPr/>
            <p:nvPr/>
          </p:nvSpPr>
          <p:spPr>
            <a:xfrm>
              <a:off x="1404424" y="381347"/>
              <a:ext cx="9383151" cy="54906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32000">
                  <a:srgbClr val="F0EEEF"/>
                </a:gs>
                <a:gs pos="0">
                  <a:schemeClr val="bg1"/>
                </a:gs>
              </a:gsLst>
              <a:lin ang="16200000" scaled="1"/>
              <a:tileRect/>
            </a:gra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416989" y="434687"/>
              <a:ext cx="14782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400" dirty="0">
                  <a:solidFill>
                    <a:srgbClr val="83899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项目需求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85190" y="2409825"/>
            <a:ext cx="3105150" cy="2856230"/>
            <a:chOff x="884879" y="1953491"/>
            <a:chExt cx="3105231" cy="3678382"/>
          </a:xfrm>
        </p:grpSpPr>
        <p:sp>
          <p:nvSpPr>
            <p:cNvPr id="5" name="矩形: 圆角 4"/>
            <p:cNvSpPr/>
            <p:nvPr/>
          </p:nvSpPr>
          <p:spPr>
            <a:xfrm>
              <a:off x="884879" y="1953491"/>
              <a:ext cx="3105231" cy="3678382"/>
            </a:xfrm>
            <a:prstGeom prst="roundRect">
              <a:avLst>
                <a:gd name="adj" fmla="val 11313"/>
              </a:avLst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: 圆角 5"/>
            <p:cNvSpPr/>
            <p:nvPr/>
          </p:nvSpPr>
          <p:spPr>
            <a:xfrm>
              <a:off x="884879" y="1953491"/>
              <a:ext cx="3105231" cy="3678382"/>
            </a:xfrm>
            <a:prstGeom prst="roundRect">
              <a:avLst>
                <a:gd name="adj" fmla="val 11313"/>
              </a:avLst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543425" y="2410460"/>
            <a:ext cx="3105150" cy="2856230"/>
            <a:chOff x="884879" y="1953491"/>
            <a:chExt cx="3105231" cy="3678382"/>
          </a:xfrm>
        </p:grpSpPr>
        <p:sp>
          <p:nvSpPr>
            <p:cNvPr id="9" name="矩形: 圆角 8"/>
            <p:cNvSpPr/>
            <p:nvPr/>
          </p:nvSpPr>
          <p:spPr>
            <a:xfrm>
              <a:off x="884879" y="1953491"/>
              <a:ext cx="3105231" cy="3678382"/>
            </a:xfrm>
            <a:prstGeom prst="roundRect">
              <a:avLst>
                <a:gd name="adj" fmla="val 11313"/>
              </a:avLst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: 圆角 9"/>
            <p:cNvSpPr/>
            <p:nvPr/>
          </p:nvSpPr>
          <p:spPr>
            <a:xfrm>
              <a:off x="884879" y="1953491"/>
              <a:ext cx="3105231" cy="3678382"/>
            </a:xfrm>
            <a:prstGeom prst="roundRect">
              <a:avLst>
                <a:gd name="adj" fmla="val 11313"/>
              </a:avLst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201660" y="2409825"/>
            <a:ext cx="3105150" cy="2856230"/>
            <a:chOff x="884879" y="1953491"/>
            <a:chExt cx="3105231" cy="3678382"/>
          </a:xfrm>
        </p:grpSpPr>
        <p:sp>
          <p:nvSpPr>
            <p:cNvPr id="12" name="矩形: 圆角 11"/>
            <p:cNvSpPr/>
            <p:nvPr/>
          </p:nvSpPr>
          <p:spPr>
            <a:xfrm>
              <a:off x="884879" y="1953491"/>
              <a:ext cx="3105231" cy="3678382"/>
            </a:xfrm>
            <a:prstGeom prst="roundRect">
              <a:avLst>
                <a:gd name="adj" fmla="val 11313"/>
              </a:avLst>
            </a:prstGeom>
            <a:solidFill>
              <a:srgbClr val="F0EEEF"/>
            </a:solidFill>
            <a:ln>
              <a:noFill/>
            </a:ln>
            <a:effectLst>
              <a:outerShdw blurRad="304800" dist="127000" dir="13500000" algn="b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: 圆角 12"/>
            <p:cNvSpPr/>
            <p:nvPr/>
          </p:nvSpPr>
          <p:spPr>
            <a:xfrm>
              <a:off x="884879" y="1953491"/>
              <a:ext cx="3105231" cy="3678382"/>
            </a:xfrm>
            <a:prstGeom prst="roundRect">
              <a:avLst>
                <a:gd name="adj" fmla="val 11313"/>
              </a:avLst>
            </a:prstGeom>
            <a:solidFill>
              <a:srgbClr val="F0EEE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449705" y="3547110"/>
            <a:ext cx="19761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功能需求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192395" y="3545840"/>
            <a:ext cx="19284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性能需求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8887460" y="3545840"/>
            <a:ext cx="19665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数据需求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2199640" y="2000885"/>
            <a:ext cx="475615" cy="475615"/>
            <a:chOff x="1250550" y="4502456"/>
            <a:chExt cx="1349602" cy="1349602"/>
          </a:xfrm>
          <a:solidFill>
            <a:srgbClr val="00B0F0"/>
          </a:solidFill>
        </p:grpSpPr>
        <p:sp>
          <p:nvSpPr>
            <p:cNvPr id="34" name="椭圆 33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919470" y="2000885"/>
            <a:ext cx="475615" cy="475615"/>
            <a:chOff x="1250550" y="4502456"/>
            <a:chExt cx="1349602" cy="1349602"/>
          </a:xfrm>
          <a:solidFill>
            <a:srgbClr val="92D050"/>
          </a:solidFill>
        </p:grpSpPr>
        <p:sp>
          <p:nvSpPr>
            <p:cNvPr id="32" name="椭圆 31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9639300" y="2008505"/>
            <a:ext cx="458470" cy="458470"/>
            <a:chOff x="1250550" y="4502456"/>
            <a:chExt cx="1349602" cy="1349602"/>
          </a:xfrm>
          <a:solidFill>
            <a:srgbClr val="FFC000"/>
          </a:solidFill>
        </p:grpSpPr>
        <p:sp>
          <p:nvSpPr>
            <p:cNvPr id="30" name="椭圆 29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698500" dist="5842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1250550" y="4502456"/>
              <a:ext cx="1349602" cy="1349602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jk0YTIxZDQ2MjdmYjM1MjVkN2FhOGFjYzZlODM2MGI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798</Words>
  <Application>Microsoft Office PowerPoint</Application>
  <PresentationFormat>宽屏</PresentationFormat>
  <Paragraphs>101</Paragraphs>
  <Slides>20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Wingdings</vt:lpstr>
      <vt:lpstr>微软雅黑</vt:lpstr>
      <vt:lpstr>Calibri</vt:lpstr>
      <vt:lpstr>等线</vt:lpstr>
      <vt:lpstr>Arial Black</vt:lpstr>
      <vt:lpstr>Arial</vt:lpstr>
      <vt:lpstr>等线 Light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 K</dc:creator>
  <cp:lastModifiedBy>陈 鹏宇</cp:lastModifiedBy>
  <cp:revision>114</cp:revision>
  <dcterms:created xsi:type="dcterms:W3CDTF">2021-03-07T08:26:00Z</dcterms:created>
  <dcterms:modified xsi:type="dcterms:W3CDTF">2023-05-08T10:41:32Z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B03D1DBE5D2944C095AEB62A7A814EF3</vt:lpwstr>
  </property>
  <property fmtid="{D5CDD505-2E9C-101B-9397-08002B2CF9AE}" pid="3" name="KSOProductBuildVer">
    <vt:lpwstr>2052-11.1.0.11691</vt:lpwstr>
  </property>
</Properties>
</file>

<file path=docProps/thumbnail.jpeg>
</file>